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9" r:id="rId2"/>
    <p:sldId id="272" r:id="rId3"/>
    <p:sldId id="268" r:id="rId4"/>
    <p:sldId id="259" r:id="rId5"/>
    <p:sldId id="258" r:id="rId6"/>
    <p:sldId id="270" r:id="rId7"/>
    <p:sldId id="256" r:id="rId8"/>
    <p:sldId id="257" r:id="rId9"/>
    <p:sldId id="262" r:id="rId10"/>
    <p:sldId id="273" r:id="rId11"/>
    <p:sldId id="274" r:id="rId12"/>
    <p:sldId id="267" r:id="rId13"/>
    <p:sldId id="264"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Vaudois" initials="J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F0C"/>
    <a:srgbClr val="FC8F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87" d="100"/>
          <a:sy n="87" d="100"/>
        </p:scale>
        <p:origin x="4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éseau PREVIOS" userId="be7b2dbd-78c7-479f-9956-7ea034fda194" providerId="ADAL" clId="{FB7B94F6-4437-437F-941A-18A632CE0D7B}"/>
    <pc:docChg chg="custSel modSld">
      <pc:chgData name="Réseau PREVIOS" userId="be7b2dbd-78c7-479f-9956-7ea034fda194" providerId="ADAL" clId="{FB7B94F6-4437-437F-941A-18A632CE0D7B}" dt="2021-12-20T20:00:16.719" v="14" actId="20577"/>
      <pc:docMkLst>
        <pc:docMk/>
      </pc:docMkLst>
      <pc:sldChg chg="modSp mod">
        <pc:chgData name="Réseau PREVIOS" userId="be7b2dbd-78c7-479f-9956-7ea034fda194" providerId="ADAL" clId="{FB7B94F6-4437-437F-941A-18A632CE0D7B}" dt="2021-12-20T19:54:12.265" v="3" actId="20577"/>
        <pc:sldMkLst>
          <pc:docMk/>
          <pc:sldMk cId="1565021810" sldId="256"/>
        </pc:sldMkLst>
        <pc:spChg chg="mod">
          <ac:chgData name="Réseau PREVIOS" userId="be7b2dbd-78c7-479f-9956-7ea034fda194" providerId="ADAL" clId="{FB7B94F6-4437-437F-941A-18A632CE0D7B}" dt="2021-12-20T19:53:40.155" v="2" actId="6549"/>
          <ac:spMkLst>
            <pc:docMk/>
            <pc:sldMk cId="1565021810" sldId="256"/>
            <ac:spMk id="5" creationId="{00000000-0000-0000-0000-000000000000}"/>
          </ac:spMkLst>
        </pc:spChg>
        <pc:spChg chg="mod">
          <ac:chgData name="Réseau PREVIOS" userId="be7b2dbd-78c7-479f-9956-7ea034fda194" providerId="ADAL" clId="{FB7B94F6-4437-437F-941A-18A632CE0D7B}" dt="2021-12-20T19:54:12.265" v="3" actId="20577"/>
          <ac:spMkLst>
            <pc:docMk/>
            <pc:sldMk cId="1565021810" sldId="256"/>
            <ac:spMk id="6" creationId="{00000000-0000-0000-0000-000000000000}"/>
          </ac:spMkLst>
        </pc:spChg>
      </pc:sldChg>
      <pc:sldChg chg="modSp mod">
        <pc:chgData name="Réseau PREVIOS" userId="be7b2dbd-78c7-479f-9956-7ea034fda194" providerId="ADAL" clId="{FB7B94F6-4437-437F-941A-18A632CE0D7B}" dt="2021-12-20T19:54:21.108" v="4" actId="20577"/>
        <pc:sldMkLst>
          <pc:docMk/>
          <pc:sldMk cId="3902201802" sldId="257"/>
        </pc:sldMkLst>
        <pc:spChg chg="mod">
          <ac:chgData name="Réseau PREVIOS" userId="be7b2dbd-78c7-479f-9956-7ea034fda194" providerId="ADAL" clId="{FB7B94F6-4437-437F-941A-18A632CE0D7B}" dt="2021-12-20T19:54:21.108" v="4" actId="20577"/>
          <ac:spMkLst>
            <pc:docMk/>
            <pc:sldMk cId="3902201802" sldId="257"/>
            <ac:spMk id="7" creationId="{00000000-0000-0000-0000-000000000000}"/>
          </ac:spMkLst>
        </pc:spChg>
      </pc:sldChg>
      <pc:sldChg chg="modSp mod">
        <pc:chgData name="Réseau PREVIOS" userId="be7b2dbd-78c7-479f-9956-7ea034fda194" providerId="ADAL" clId="{FB7B94F6-4437-437F-941A-18A632CE0D7B}" dt="2021-12-20T19:51:14.506" v="1" actId="20577"/>
        <pc:sldMkLst>
          <pc:docMk/>
          <pc:sldMk cId="892667336" sldId="259"/>
        </pc:sldMkLst>
        <pc:spChg chg="mod">
          <ac:chgData name="Réseau PREVIOS" userId="be7b2dbd-78c7-479f-9956-7ea034fda194" providerId="ADAL" clId="{FB7B94F6-4437-437F-941A-18A632CE0D7B}" dt="2021-12-20T19:51:14.506" v="1" actId="20577"/>
          <ac:spMkLst>
            <pc:docMk/>
            <pc:sldMk cId="892667336" sldId="259"/>
            <ac:spMk id="6" creationId="{00000000-0000-0000-0000-000000000000}"/>
          </ac:spMkLst>
        </pc:spChg>
      </pc:sldChg>
      <pc:sldChg chg="modSp mod">
        <pc:chgData name="Réseau PREVIOS" userId="be7b2dbd-78c7-479f-9956-7ea034fda194" providerId="ADAL" clId="{FB7B94F6-4437-437F-941A-18A632CE0D7B}" dt="2021-12-20T19:55:57.649" v="6" actId="20577"/>
        <pc:sldMkLst>
          <pc:docMk/>
          <pc:sldMk cId="304631270" sldId="262"/>
        </pc:sldMkLst>
        <pc:spChg chg="mod">
          <ac:chgData name="Réseau PREVIOS" userId="be7b2dbd-78c7-479f-9956-7ea034fda194" providerId="ADAL" clId="{FB7B94F6-4437-437F-941A-18A632CE0D7B}" dt="2021-12-20T19:55:57.649" v="6" actId="20577"/>
          <ac:spMkLst>
            <pc:docMk/>
            <pc:sldMk cId="304631270" sldId="262"/>
            <ac:spMk id="7" creationId="{00000000-0000-0000-0000-000000000000}"/>
          </ac:spMkLst>
        </pc:spChg>
      </pc:sldChg>
      <pc:sldChg chg="modSp mod">
        <pc:chgData name="Réseau PREVIOS" userId="be7b2dbd-78c7-479f-9956-7ea034fda194" providerId="ADAL" clId="{FB7B94F6-4437-437F-941A-18A632CE0D7B}" dt="2021-12-20T20:00:16.719" v="14" actId="20577"/>
        <pc:sldMkLst>
          <pc:docMk/>
          <pc:sldMk cId="128062143" sldId="267"/>
        </pc:sldMkLst>
        <pc:spChg chg="mod">
          <ac:chgData name="Réseau PREVIOS" userId="be7b2dbd-78c7-479f-9956-7ea034fda194" providerId="ADAL" clId="{FB7B94F6-4437-437F-941A-18A632CE0D7B}" dt="2021-12-20T20:00:16.719" v="14" actId="20577"/>
          <ac:spMkLst>
            <pc:docMk/>
            <pc:sldMk cId="128062143" sldId="267"/>
            <ac:spMk id="10" creationId="{00000000-0000-0000-0000-000000000000}"/>
          </ac:spMkLst>
        </pc:spChg>
        <pc:spChg chg="mod">
          <ac:chgData name="Réseau PREVIOS" userId="be7b2dbd-78c7-479f-9956-7ea034fda194" providerId="ADAL" clId="{FB7B94F6-4437-437F-941A-18A632CE0D7B}" dt="2021-12-20T19:58:51.148" v="10" actId="20577"/>
          <ac:spMkLst>
            <pc:docMk/>
            <pc:sldMk cId="128062143" sldId="267"/>
            <ac:spMk id="15" creationId="{00000000-0000-0000-0000-000000000000}"/>
          </ac:spMkLst>
        </pc:spChg>
      </pc:sldChg>
      <pc:sldChg chg="modSp mod">
        <pc:chgData name="Réseau PREVIOS" userId="be7b2dbd-78c7-479f-9956-7ea034fda194" providerId="ADAL" clId="{FB7B94F6-4437-437F-941A-18A632CE0D7B}" dt="2021-12-20T19:57:15.089" v="7" actId="20577"/>
        <pc:sldMkLst>
          <pc:docMk/>
          <pc:sldMk cId="1748991704" sldId="274"/>
        </pc:sldMkLst>
        <pc:spChg chg="mod">
          <ac:chgData name="Réseau PREVIOS" userId="be7b2dbd-78c7-479f-9956-7ea034fda194" providerId="ADAL" clId="{FB7B94F6-4437-437F-941A-18A632CE0D7B}" dt="2021-12-20T19:57:15.089" v="7" actId="20577"/>
          <ac:spMkLst>
            <pc:docMk/>
            <pc:sldMk cId="1748991704" sldId="274"/>
            <ac:spMk id="7"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5FF71F-8E8D-44E2-AFC9-EBAE98DEC27C}" type="doc">
      <dgm:prSet loTypeId="urn:microsoft.com/office/officeart/2005/8/layout/chevron2" loCatId="list" qsTypeId="urn:microsoft.com/office/officeart/2005/8/quickstyle/simple2" qsCatId="simple" csTypeId="urn:microsoft.com/office/officeart/2005/8/colors/colorful4" csCatId="colorful" phldr="1"/>
      <dgm:spPr/>
      <dgm:t>
        <a:bodyPr/>
        <a:lstStyle/>
        <a:p>
          <a:endParaRPr lang="fr-FR"/>
        </a:p>
      </dgm:t>
    </dgm:pt>
    <dgm:pt modelId="{3577C0CC-8C2A-4E96-805F-3FE29F8A8809}">
      <dgm:prSet custT="1"/>
      <dgm:spPr/>
      <dgm:t>
        <a:bodyPr/>
        <a:lstStyle/>
        <a:p>
          <a:pPr rtl="0"/>
          <a:r>
            <a:rPr lang="fr-FR" sz="1400" dirty="0">
              <a:latin typeface="Georgia" panose="02040502050405020303" pitchFamily="18" charset="0"/>
            </a:rPr>
            <a:t>Accueillir et Accompagner les victimes de violences au sein du couple</a:t>
          </a:r>
          <a:r>
            <a:rPr lang="fr-FR" sz="1300" dirty="0">
              <a:latin typeface="Georgia" panose="02040502050405020303" pitchFamily="18" charset="0"/>
            </a:rPr>
            <a:t>	</a:t>
          </a:r>
        </a:p>
      </dgm:t>
    </dgm:pt>
    <dgm:pt modelId="{F4FE1215-2D01-4A59-BDF1-E6A78A41E6DA}" type="parTrans" cxnId="{A2C5A371-D32A-47C2-842B-57FB87CF8FC5}">
      <dgm:prSet/>
      <dgm:spPr/>
      <dgm:t>
        <a:bodyPr/>
        <a:lstStyle/>
        <a:p>
          <a:endParaRPr lang="fr-FR" sz="1300">
            <a:solidFill>
              <a:schemeClr val="tx1"/>
            </a:solidFill>
            <a:latin typeface="Georgia" panose="02040502050405020303" pitchFamily="18" charset="0"/>
          </a:endParaRPr>
        </a:p>
      </dgm:t>
    </dgm:pt>
    <dgm:pt modelId="{3C563D14-EA34-4598-965A-6A8F68D8E5A7}" type="sibTrans" cxnId="{A2C5A371-D32A-47C2-842B-57FB87CF8FC5}">
      <dgm:prSet/>
      <dgm:spPr/>
      <dgm:t>
        <a:bodyPr/>
        <a:lstStyle/>
        <a:p>
          <a:endParaRPr lang="fr-FR" sz="1300">
            <a:solidFill>
              <a:schemeClr val="tx1"/>
            </a:solidFill>
            <a:latin typeface="Georgia" panose="02040502050405020303" pitchFamily="18" charset="0"/>
          </a:endParaRPr>
        </a:p>
      </dgm:t>
    </dgm:pt>
    <dgm:pt modelId="{6D823D28-FB32-4376-9CD0-7752D97BEEA7}">
      <dgm:prSet custT="1"/>
      <dgm:spPr/>
      <dgm:t>
        <a:bodyPr/>
        <a:lstStyle/>
        <a:p>
          <a:pPr rtl="0"/>
          <a:r>
            <a:rPr lang="fr-FR" sz="1300">
              <a:latin typeface="Georgia" panose="02040502050405020303" pitchFamily="18" charset="0"/>
            </a:rPr>
            <a:t>P 6</a:t>
          </a:r>
          <a:endParaRPr lang="fr-FR" sz="1300" dirty="0">
            <a:latin typeface="Georgia" panose="02040502050405020303" pitchFamily="18" charset="0"/>
          </a:endParaRPr>
        </a:p>
      </dgm:t>
    </dgm:pt>
    <dgm:pt modelId="{C66E6A95-2601-4504-9694-84B7C67E6ED3}" type="parTrans" cxnId="{46290F32-AAB8-42FF-A997-A3D019B21EA7}">
      <dgm:prSet/>
      <dgm:spPr/>
      <dgm:t>
        <a:bodyPr/>
        <a:lstStyle/>
        <a:p>
          <a:endParaRPr lang="fr-FR" sz="1300">
            <a:solidFill>
              <a:schemeClr val="tx1"/>
            </a:solidFill>
            <a:latin typeface="Georgia" panose="02040502050405020303" pitchFamily="18" charset="0"/>
          </a:endParaRPr>
        </a:p>
      </dgm:t>
    </dgm:pt>
    <dgm:pt modelId="{6727069B-37C6-4E81-B97E-BFDA6C9F7280}" type="sibTrans" cxnId="{46290F32-AAB8-42FF-A997-A3D019B21EA7}">
      <dgm:prSet/>
      <dgm:spPr/>
      <dgm:t>
        <a:bodyPr/>
        <a:lstStyle/>
        <a:p>
          <a:endParaRPr lang="fr-FR" sz="1300">
            <a:solidFill>
              <a:schemeClr val="tx1"/>
            </a:solidFill>
            <a:latin typeface="Georgia" panose="02040502050405020303" pitchFamily="18" charset="0"/>
          </a:endParaRPr>
        </a:p>
      </dgm:t>
    </dgm:pt>
    <dgm:pt modelId="{103121F9-692F-4FAF-B724-9DAD41D64E6F}">
      <dgm:prSet custT="1"/>
      <dgm:spPr/>
      <dgm:t>
        <a:bodyPr/>
        <a:lstStyle/>
        <a:p>
          <a:pPr rtl="0"/>
          <a:r>
            <a:rPr lang="fr-FR" sz="1300">
              <a:latin typeface="Georgia" panose="02040502050405020303" pitchFamily="18" charset="0"/>
            </a:rPr>
            <a:t>P 8</a:t>
          </a:r>
          <a:endParaRPr lang="fr-FR" sz="1300" dirty="0">
            <a:latin typeface="Georgia" panose="02040502050405020303" pitchFamily="18" charset="0"/>
          </a:endParaRPr>
        </a:p>
      </dgm:t>
    </dgm:pt>
    <dgm:pt modelId="{2D5B5892-2427-4AFE-A55D-33540858B212}" type="parTrans" cxnId="{5D543A01-9284-4B71-B069-38B74B1CC3EF}">
      <dgm:prSet/>
      <dgm:spPr/>
      <dgm:t>
        <a:bodyPr/>
        <a:lstStyle/>
        <a:p>
          <a:endParaRPr lang="fr-FR" sz="1300">
            <a:solidFill>
              <a:schemeClr val="tx1"/>
            </a:solidFill>
            <a:latin typeface="Georgia" panose="02040502050405020303" pitchFamily="18" charset="0"/>
          </a:endParaRPr>
        </a:p>
      </dgm:t>
    </dgm:pt>
    <dgm:pt modelId="{7E882366-5CE7-4B73-89A0-1AA7E051641C}" type="sibTrans" cxnId="{5D543A01-9284-4B71-B069-38B74B1CC3EF}">
      <dgm:prSet/>
      <dgm:spPr/>
      <dgm:t>
        <a:bodyPr/>
        <a:lstStyle/>
        <a:p>
          <a:endParaRPr lang="fr-FR" sz="1300">
            <a:solidFill>
              <a:schemeClr val="tx1"/>
            </a:solidFill>
            <a:latin typeface="Georgia" panose="02040502050405020303" pitchFamily="18" charset="0"/>
          </a:endParaRPr>
        </a:p>
      </dgm:t>
    </dgm:pt>
    <dgm:pt modelId="{E2954290-D4AD-410C-9550-E5ACB474C3CD}">
      <dgm:prSet custT="1"/>
      <dgm:spPr/>
      <dgm:t>
        <a:bodyPr/>
        <a:lstStyle/>
        <a:p>
          <a:pPr rtl="0"/>
          <a:r>
            <a:rPr lang="fr-FR" sz="1300">
              <a:latin typeface="Georgia" panose="02040502050405020303" pitchFamily="18" charset="0"/>
            </a:rPr>
            <a:t>P 9</a:t>
          </a:r>
          <a:endParaRPr lang="fr-FR" sz="1300" dirty="0">
            <a:latin typeface="Georgia" panose="02040502050405020303" pitchFamily="18" charset="0"/>
          </a:endParaRPr>
        </a:p>
      </dgm:t>
    </dgm:pt>
    <dgm:pt modelId="{BEDD38A8-9BF2-4E02-B9A8-D876C0810F3B}" type="parTrans" cxnId="{B53F03F1-4E3C-4799-A41C-7955DD79D1DE}">
      <dgm:prSet/>
      <dgm:spPr/>
      <dgm:t>
        <a:bodyPr/>
        <a:lstStyle/>
        <a:p>
          <a:endParaRPr lang="fr-FR" sz="1300">
            <a:solidFill>
              <a:schemeClr val="tx1"/>
            </a:solidFill>
            <a:latin typeface="Georgia" panose="02040502050405020303" pitchFamily="18" charset="0"/>
          </a:endParaRPr>
        </a:p>
      </dgm:t>
    </dgm:pt>
    <dgm:pt modelId="{46799D17-DA4D-46C9-9A72-DF080473D262}" type="sibTrans" cxnId="{B53F03F1-4E3C-4799-A41C-7955DD79D1DE}">
      <dgm:prSet/>
      <dgm:spPr/>
      <dgm:t>
        <a:bodyPr/>
        <a:lstStyle/>
        <a:p>
          <a:endParaRPr lang="fr-FR" sz="1300">
            <a:solidFill>
              <a:schemeClr val="tx1"/>
            </a:solidFill>
            <a:latin typeface="Georgia" panose="02040502050405020303" pitchFamily="18" charset="0"/>
          </a:endParaRPr>
        </a:p>
      </dgm:t>
    </dgm:pt>
    <dgm:pt modelId="{95C4ACE5-148E-4371-ABDD-311C7C4D307F}">
      <dgm:prSet custT="1"/>
      <dgm:spPr/>
      <dgm:t>
        <a:bodyPr/>
        <a:lstStyle/>
        <a:p>
          <a:pPr rtl="0"/>
          <a:r>
            <a:rPr lang="fr-FR" sz="1300" dirty="0">
              <a:latin typeface="Georgia" panose="02040502050405020303" pitchFamily="18" charset="0"/>
            </a:rPr>
            <a:t>P 4</a:t>
          </a:r>
        </a:p>
      </dgm:t>
    </dgm:pt>
    <dgm:pt modelId="{95ECC8C6-BB25-45C1-80E9-12177D4C5FB7}" type="parTrans" cxnId="{34A7EE1F-E939-493F-A684-8A4E143104DC}">
      <dgm:prSet/>
      <dgm:spPr/>
      <dgm:t>
        <a:bodyPr/>
        <a:lstStyle/>
        <a:p>
          <a:endParaRPr lang="fr-FR" sz="1300"/>
        </a:p>
      </dgm:t>
    </dgm:pt>
    <dgm:pt modelId="{B4A3CB30-6A0D-4E01-98CA-C4616A1EFE75}" type="sibTrans" cxnId="{34A7EE1F-E939-493F-A684-8A4E143104DC}">
      <dgm:prSet/>
      <dgm:spPr/>
      <dgm:t>
        <a:bodyPr/>
        <a:lstStyle/>
        <a:p>
          <a:endParaRPr lang="fr-FR" sz="1300"/>
        </a:p>
      </dgm:t>
    </dgm:pt>
    <dgm:pt modelId="{F1EA2399-BB7E-449C-8063-E85F46D2A35F}">
      <dgm:prSet custT="1"/>
      <dgm:spPr/>
      <dgm:t>
        <a:bodyPr/>
        <a:lstStyle/>
        <a:p>
          <a:pPr rtl="0"/>
          <a:r>
            <a:rPr lang="fr-FR" sz="1300">
              <a:latin typeface="Georgia" panose="02040502050405020303" pitchFamily="18" charset="0"/>
            </a:rPr>
            <a:t>P 5</a:t>
          </a:r>
          <a:endParaRPr lang="fr-FR" sz="1300" dirty="0">
            <a:latin typeface="Georgia" panose="02040502050405020303" pitchFamily="18" charset="0"/>
          </a:endParaRPr>
        </a:p>
      </dgm:t>
    </dgm:pt>
    <dgm:pt modelId="{FF162B5F-31F6-477E-9BC8-FBA675CF6420}" type="parTrans" cxnId="{24CCF9FF-7019-4F5C-B1B8-B79565820FA9}">
      <dgm:prSet/>
      <dgm:spPr/>
      <dgm:t>
        <a:bodyPr/>
        <a:lstStyle/>
        <a:p>
          <a:endParaRPr lang="fr-FR" sz="1300"/>
        </a:p>
      </dgm:t>
    </dgm:pt>
    <dgm:pt modelId="{6A365C41-DFD2-4249-95BE-2071E6605855}" type="sibTrans" cxnId="{24CCF9FF-7019-4F5C-B1B8-B79565820FA9}">
      <dgm:prSet/>
      <dgm:spPr/>
      <dgm:t>
        <a:bodyPr/>
        <a:lstStyle/>
        <a:p>
          <a:endParaRPr lang="fr-FR" sz="1300"/>
        </a:p>
      </dgm:t>
    </dgm:pt>
    <dgm:pt modelId="{129380E1-F29F-4E0D-AA03-C264499C723B}">
      <dgm:prSet custT="1"/>
      <dgm:spPr/>
      <dgm:t>
        <a:bodyPr/>
        <a:lstStyle/>
        <a:p>
          <a:pPr rtl="0"/>
          <a:r>
            <a:rPr lang="fr-FR" sz="1400" dirty="0">
              <a:latin typeface="Georgia" panose="02040502050405020303" pitchFamily="18" charset="0"/>
            </a:rPr>
            <a:t>Accueillir et Accompagner les enfants victimes des violences conjugales</a:t>
          </a:r>
        </a:p>
      </dgm:t>
    </dgm:pt>
    <dgm:pt modelId="{E6427D56-D1E8-4900-AEAA-7AA326A64DD4}" type="parTrans" cxnId="{C29878D0-0A3E-465F-ABA8-41BF578083CB}">
      <dgm:prSet/>
      <dgm:spPr/>
      <dgm:t>
        <a:bodyPr/>
        <a:lstStyle/>
        <a:p>
          <a:endParaRPr lang="fr-FR" sz="1300"/>
        </a:p>
      </dgm:t>
    </dgm:pt>
    <dgm:pt modelId="{4FC449A6-722A-4077-989F-DC3FD94639C6}" type="sibTrans" cxnId="{C29878D0-0A3E-465F-ABA8-41BF578083CB}">
      <dgm:prSet/>
      <dgm:spPr/>
      <dgm:t>
        <a:bodyPr/>
        <a:lstStyle/>
        <a:p>
          <a:endParaRPr lang="fr-FR" sz="1300"/>
        </a:p>
      </dgm:t>
    </dgm:pt>
    <dgm:pt modelId="{E5583C73-4037-488E-8FC0-828636121B39}">
      <dgm:prSet custT="1"/>
      <dgm:spPr/>
      <dgm:t>
        <a:bodyPr/>
        <a:lstStyle/>
        <a:p>
          <a:pPr rtl="0">
            <a:buNone/>
          </a:pPr>
          <a:r>
            <a:rPr lang="fr-FR" sz="1400" dirty="0">
              <a:latin typeface="Georgia" panose="02040502050405020303" pitchFamily="18" charset="0"/>
            </a:rPr>
            <a:t>Accueillir et Orienter les auteur.es de violences au sein du couple</a:t>
          </a:r>
        </a:p>
      </dgm:t>
    </dgm:pt>
    <dgm:pt modelId="{3F05AF9A-9C0B-40D8-A389-D67F142A1789}" type="parTrans" cxnId="{B223B0DB-9690-456F-B57B-980582C0530B}">
      <dgm:prSet/>
      <dgm:spPr/>
      <dgm:t>
        <a:bodyPr/>
        <a:lstStyle/>
        <a:p>
          <a:endParaRPr lang="fr-FR" sz="1300"/>
        </a:p>
      </dgm:t>
    </dgm:pt>
    <dgm:pt modelId="{62E7EFEB-09BD-432A-B7DD-F00B6CD46267}" type="sibTrans" cxnId="{B223B0DB-9690-456F-B57B-980582C0530B}">
      <dgm:prSet/>
      <dgm:spPr/>
      <dgm:t>
        <a:bodyPr/>
        <a:lstStyle/>
        <a:p>
          <a:endParaRPr lang="fr-FR" sz="1300"/>
        </a:p>
      </dgm:t>
    </dgm:pt>
    <dgm:pt modelId="{B427259E-B78C-4D28-9008-B3DBA43AD36D}">
      <dgm:prSet custT="1"/>
      <dgm:spPr/>
      <dgm:t>
        <a:bodyPr/>
        <a:lstStyle/>
        <a:p>
          <a:pPr rtl="0"/>
          <a:r>
            <a:rPr lang="fr-FR" sz="1300">
              <a:latin typeface="Georgia" panose="02040502050405020303" pitchFamily="18" charset="0"/>
            </a:rPr>
            <a:t>P 7</a:t>
          </a:r>
          <a:endParaRPr lang="fr-FR" sz="1300" dirty="0">
            <a:latin typeface="Georgia" panose="02040502050405020303" pitchFamily="18" charset="0"/>
          </a:endParaRPr>
        </a:p>
      </dgm:t>
    </dgm:pt>
    <dgm:pt modelId="{1A8ED7DE-9306-48EE-8B9A-44FE876F6C3B}" type="parTrans" cxnId="{22BDD1BB-5C9E-489A-9FE3-4A135EAF5077}">
      <dgm:prSet/>
      <dgm:spPr/>
      <dgm:t>
        <a:bodyPr/>
        <a:lstStyle/>
        <a:p>
          <a:endParaRPr lang="fr-FR" sz="1300"/>
        </a:p>
      </dgm:t>
    </dgm:pt>
    <dgm:pt modelId="{6979B39D-1775-4B4E-82D0-2AC694D8BC77}" type="sibTrans" cxnId="{22BDD1BB-5C9E-489A-9FE3-4A135EAF5077}">
      <dgm:prSet/>
      <dgm:spPr/>
      <dgm:t>
        <a:bodyPr/>
        <a:lstStyle/>
        <a:p>
          <a:endParaRPr lang="fr-FR" sz="1300"/>
        </a:p>
      </dgm:t>
    </dgm:pt>
    <dgm:pt modelId="{7FA4ED23-F327-41CE-8A97-03C7C1B520AA}">
      <dgm:prSet custT="1"/>
      <dgm:spPr/>
      <dgm:t>
        <a:bodyPr/>
        <a:lstStyle/>
        <a:p>
          <a:pPr rtl="0"/>
          <a:r>
            <a:rPr lang="fr-FR" sz="1400" dirty="0">
              <a:latin typeface="Georgia" panose="02040502050405020303" pitchFamily="18" charset="0"/>
            </a:rPr>
            <a:t>Accueillir et Accompagner </a:t>
          </a:r>
          <a:r>
            <a:rPr lang="fr-FR" sz="1400" dirty="0" err="1">
              <a:latin typeface="Georgia" panose="02040502050405020303" pitchFamily="18" charset="0"/>
            </a:rPr>
            <a:t>un.e</a:t>
          </a:r>
          <a:r>
            <a:rPr lang="fr-FR" sz="1400" dirty="0">
              <a:latin typeface="Georgia" panose="02040502050405020303" pitchFamily="18" charset="0"/>
            </a:rPr>
            <a:t> </a:t>
          </a:r>
          <a:r>
            <a:rPr lang="fr-FR" sz="1400" dirty="0" err="1">
              <a:latin typeface="Georgia" panose="02040502050405020303" pitchFamily="18" charset="0"/>
            </a:rPr>
            <a:t>adolescent.e</a:t>
          </a:r>
          <a:r>
            <a:rPr lang="fr-FR" sz="1400" dirty="0">
              <a:latin typeface="Georgia" panose="02040502050405020303" pitchFamily="18" charset="0"/>
            </a:rPr>
            <a:t> victime de violences sexuelles</a:t>
          </a:r>
        </a:p>
      </dgm:t>
    </dgm:pt>
    <dgm:pt modelId="{494EAEFE-6B6F-4569-94B5-4F79506EF385}" type="parTrans" cxnId="{74FA4D0E-C753-40AB-80C5-7AFAE671AD48}">
      <dgm:prSet/>
      <dgm:spPr/>
      <dgm:t>
        <a:bodyPr/>
        <a:lstStyle/>
        <a:p>
          <a:endParaRPr lang="fr-FR" sz="1300"/>
        </a:p>
      </dgm:t>
    </dgm:pt>
    <dgm:pt modelId="{81633B57-B812-4CF7-A6E9-AC4493E07A67}" type="sibTrans" cxnId="{74FA4D0E-C753-40AB-80C5-7AFAE671AD48}">
      <dgm:prSet/>
      <dgm:spPr/>
      <dgm:t>
        <a:bodyPr/>
        <a:lstStyle/>
        <a:p>
          <a:endParaRPr lang="fr-FR" sz="1300"/>
        </a:p>
      </dgm:t>
    </dgm:pt>
    <dgm:pt modelId="{9604EEFF-5327-47F0-AAA5-284DF19C141D}">
      <dgm:prSet custT="1"/>
      <dgm:spPr/>
      <dgm:t>
        <a:bodyPr/>
        <a:lstStyle/>
        <a:p>
          <a:pPr rtl="0"/>
          <a:r>
            <a:rPr lang="fr-FR" sz="1400" dirty="0">
              <a:latin typeface="Georgia" panose="02040502050405020303" pitchFamily="18" charset="0"/>
            </a:rPr>
            <a:t>Accueillir et Accompagner </a:t>
          </a:r>
          <a:r>
            <a:rPr lang="fr-FR" sz="1400" dirty="0" err="1">
              <a:latin typeface="Georgia" panose="02040502050405020303" pitchFamily="18" charset="0"/>
            </a:rPr>
            <a:t>un.e</a:t>
          </a:r>
          <a:r>
            <a:rPr lang="fr-FR" sz="1400" dirty="0">
              <a:latin typeface="Georgia" panose="02040502050405020303" pitchFamily="18" charset="0"/>
            </a:rPr>
            <a:t> </a:t>
          </a:r>
          <a:r>
            <a:rPr lang="fr-FR" sz="1400" dirty="0" err="1">
              <a:latin typeface="Georgia" panose="02040502050405020303" pitchFamily="18" charset="0"/>
            </a:rPr>
            <a:t>adolescent.e</a:t>
          </a:r>
          <a:r>
            <a:rPr lang="fr-FR" sz="1400" dirty="0">
              <a:latin typeface="Georgia" panose="02040502050405020303" pitchFamily="18" charset="0"/>
            </a:rPr>
            <a:t> victime de violences sexuelles en consultation psychologique</a:t>
          </a:r>
        </a:p>
      </dgm:t>
    </dgm:pt>
    <dgm:pt modelId="{36DAAAD4-5C4E-4089-893D-0C73E1E1483A}" type="parTrans" cxnId="{1FB5250A-9372-41F6-8652-6F698D36AE81}">
      <dgm:prSet/>
      <dgm:spPr/>
      <dgm:t>
        <a:bodyPr/>
        <a:lstStyle/>
        <a:p>
          <a:endParaRPr lang="fr-FR" sz="1300"/>
        </a:p>
      </dgm:t>
    </dgm:pt>
    <dgm:pt modelId="{CCA58A8A-AD04-4D22-AA1B-327740608906}" type="sibTrans" cxnId="{1FB5250A-9372-41F6-8652-6F698D36AE81}">
      <dgm:prSet/>
      <dgm:spPr/>
      <dgm:t>
        <a:bodyPr/>
        <a:lstStyle/>
        <a:p>
          <a:endParaRPr lang="fr-FR" sz="1300"/>
        </a:p>
      </dgm:t>
    </dgm:pt>
    <dgm:pt modelId="{254E6103-A91D-4E3F-8CD0-6BADFEFAB5AB}">
      <dgm:prSet custT="1"/>
      <dgm:spPr/>
      <dgm:t>
        <a:bodyPr/>
        <a:lstStyle/>
        <a:p>
          <a:pPr rtl="0"/>
          <a:r>
            <a:rPr lang="fr-FR" sz="1400" dirty="0">
              <a:latin typeface="Georgia" panose="02040502050405020303" pitchFamily="18" charset="0"/>
            </a:rPr>
            <a:t>Accueillir, Accompagner, Orienter une personne en souffrance psychologique</a:t>
          </a:r>
        </a:p>
      </dgm:t>
    </dgm:pt>
    <dgm:pt modelId="{90773745-902C-4095-827A-8934B71EBD95}" type="parTrans" cxnId="{51A87E06-3AD8-4450-88CC-16E49FDBE7D9}">
      <dgm:prSet/>
      <dgm:spPr/>
      <dgm:t>
        <a:bodyPr/>
        <a:lstStyle/>
        <a:p>
          <a:endParaRPr lang="fr-FR" sz="1300"/>
        </a:p>
      </dgm:t>
    </dgm:pt>
    <dgm:pt modelId="{0FED20CC-AF1C-42EC-9EDE-0D9198D9A7B4}" type="sibTrans" cxnId="{51A87E06-3AD8-4450-88CC-16E49FDBE7D9}">
      <dgm:prSet/>
      <dgm:spPr/>
      <dgm:t>
        <a:bodyPr/>
        <a:lstStyle/>
        <a:p>
          <a:endParaRPr lang="fr-FR" sz="1300"/>
        </a:p>
      </dgm:t>
    </dgm:pt>
    <dgm:pt modelId="{AB295299-A070-4789-8390-B7BA2849C4E2}">
      <dgm:prSet/>
      <dgm:spPr/>
      <dgm:t>
        <a:bodyPr/>
        <a:lstStyle/>
        <a:p>
          <a:pPr rtl="0"/>
          <a:r>
            <a:rPr lang="fr-FR">
              <a:latin typeface="Georgia" panose="02040502050405020303" pitchFamily="18" charset="0"/>
            </a:rPr>
            <a:t> p 10</a:t>
          </a:r>
          <a:endParaRPr lang="fr-FR" dirty="0">
            <a:latin typeface="Georgia" panose="02040502050405020303" pitchFamily="18" charset="0"/>
          </a:endParaRPr>
        </a:p>
      </dgm:t>
    </dgm:pt>
    <dgm:pt modelId="{F8D6DE8B-9A2C-4E59-AFB4-AF6B83259263}" type="parTrans" cxnId="{970E9A43-635F-4CA0-8F01-2F24F13B8AF8}">
      <dgm:prSet/>
      <dgm:spPr/>
      <dgm:t>
        <a:bodyPr/>
        <a:lstStyle/>
        <a:p>
          <a:endParaRPr lang="fr-FR"/>
        </a:p>
      </dgm:t>
    </dgm:pt>
    <dgm:pt modelId="{B68A9D25-8BBD-4C8B-9462-41532B104018}" type="sibTrans" cxnId="{970E9A43-635F-4CA0-8F01-2F24F13B8AF8}">
      <dgm:prSet/>
      <dgm:spPr/>
      <dgm:t>
        <a:bodyPr/>
        <a:lstStyle/>
        <a:p>
          <a:endParaRPr lang="fr-FR"/>
        </a:p>
      </dgm:t>
    </dgm:pt>
    <dgm:pt modelId="{74A1B222-57E3-4D1F-8637-F241FBE27D35}">
      <dgm:prSet custT="1"/>
      <dgm:spPr/>
      <dgm:t>
        <a:bodyPr/>
        <a:lstStyle/>
        <a:p>
          <a:r>
            <a:rPr lang="fr-FR" sz="1400" dirty="0">
              <a:latin typeface="Georgia" panose="02040502050405020303" pitchFamily="18" charset="0"/>
            </a:rPr>
            <a:t>Gestion de la violence et de l’agressivité par les professionnels</a:t>
          </a:r>
        </a:p>
      </dgm:t>
    </dgm:pt>
    <dgm:pt modelId="{2398241C-BF94-4B1F-AC70-C5660787FF4B}" type="parTrans" cxnId="{FEBB5A32-AE89-43AA-A700-F7ABB8CF3913}">
      <dgm:prSet/>
      <dgm:spPr/>
      <dgm:t>
        <a:bodyPr/>
        <a:lstStyle/>
        <a:p>
          <a:endParaRPr lang="fr-FR"/>
        </a:p>
      </dgm:t>
    </dgm:pt>
    <dgm:pt modelId="{1271355C-A4E1-4F0F-AB6B-9BE7F8470FCC}" type="sibTrans" cxnId="{FEBB5A32-AE89-43AA-A700-F7ABB8CF3913}">
      <dgm:prSet/>
      <dgm:spPr/>
      <dgm:t>
        <a:bodyPr/>
        <a:lstStyle/>
        <a:p>
          <a:endParaRPr lang="fr-FR"/>
        </a:p>
      </dgm:t>
    </dgm:pt>
    <dgm:pt modelId="{4C113470-47D7-44FB-881C-8DDB526461B9}">
      <dgm:prSet/>
      <dgm:spPr/>
      <dgm:t>
        <a:bodyPr/>
        <a:lstStyle/>
        <a:p>
          <a:pPr rtl="0"/>
          <a:r>
            <a:rPr lang="fr-FR" dirty="0">
              <a:latin typeface="Georgia" panose="02040502050405020303" pitchFamily="18" charset="0"/>
            </a:rPr>
            <a:t> p 11</a:t>
          </a:r>
        </a:p>
      </dgm:t>
    </dgm:pt>
    <dgm:pt modelId="{C6130796-3A7C-4444-AE73-7E30009507C8}" type="parTrans" cxnId="{946890E9-B6EC-4487-8F1C-5C40777E45E8}">
      <dgm:prSet/>
      <dgm:spPr/>
      <dgm:t>
        <a:bodyPr/>
        <a:lstStyle/>
        <a:p>
          <a:endParaRPr lang="fr-FR"/>
        </a:p>
      </dgm:t>
    </dgm:pt>
    <dgm:pt modelId="{695EEA86-87A3-4E05-A0F7-AB20CBBEDF32}" type="sibTrans" cxnId="{946890E9-B6EC-4487-8F1C-5C40777E45E8}">
      <dgm:prSet/>
      <dgm:spPr/>
      <dgm:t>
        <a:bodyPr/>
        <a:lstStyle/>
        <a:p>
          <a:endParaRPr lang="fr-FR"/>
        </a:p>
      </dgm:t>
    </dgm:pt>
    <dgm:pt modelId="{FC234561-AA97-444D-8546-1818E671A398}">
      <dgm:prSet custT="1"/>
      <dgm:spPr/>
      <dgm:t>
        <a:bodyPr/>
        <a:lstStyle/>
        <a:p>
          <a:r>
            <a:rPr lang="fr-FR" sz="1400" dirty="0">
              <a:latin typeface="Georgia" panose="02040502050405020303" pitchFamily="18" charset="0"/>
            </a:rPr>
            <a:t>Repérage de la maltraitance sur les publics vulnérables</a:t>
          </a:r>
        </a:p>
      </dgm:t>
    </dgm:pt>
    <dgm:pt modelId="{660316B7-4ECD-4F53-982E-A0917A072FFA}" type="parTrans" cxnId="{333ED72B-BACD-4424-8397-427E5E14721D}">
      <dgm:prSet/>
      <dgm:spPr/>
      <dgm:t>
        <a:bodyPr/>
        <a:lstStyle/>
        <a:p>
          <a:endParaRPr lang="fr-FR"/>
        </a:p>
      </dgm:t>
    </dgm:pt>
    <dgm:pt modelId="{BA4EE67F-ED3E-46C4-9AC0-89143AA13A12}" type="sibTrans" cxnId="{333ED72B-BACD-4424-8397-427E5E14721D}">
      <dgm:prSet/>
      <dgm:spPr/>
      <dgm:t>
        <a:bodyPr/>
        <a:lstStyle/>
        <a:p>
          <a:endParaRPr lang="fr-FR"/>
        </a:p>
      </dgm:t>
    </dgm:pt>
    <dgm:pt modelId="{AFAF37F9-2FA9-4C7B-BB22-FA7986123A87}" type="pres">
      <dgm:prSet presAssocID="{C65FF71F-8E8D-44E2-AFC9-EBAE98DEC27C}" presName="linearFlow" presStyleCnt="0">
        <dgm:presLayoutVars>
          <dgm:dir/>
          <dgm:animLvl val="lvl"/>
          <dgm:resizeHandles val="exact"/>
        </dgm:presLayoutVars>
      </dgm:prSet>
      <dgm:spPr/>
    </dgm:pt>
    <dgm:pt modelId="{E361D49E-66D9-48DA-B6EC-93A98B4C75A6}" type="pres">
      <dgm:prSet presAssocID="{95C4ACE5-148E-4371-ABDD-311C7C4D307F}" presName="composite" presStyleCnt="0"/>
      <dgm:spPr/>
    </dgm:pt>
    <dgm:pt modelId="{C7F336D7-4274-4781-916A-33A5A78758D8}" type="pres">
      <dgm:prSet presAssocID="{95C4ACE5-148E-4371-ABDD-311C7C4D307F}" presName="parentText" presStyleLbl="alignNode1" presStyleIdx="0" presStyleCnt="8">
        <dgm:presLayoutVars>
          <dgm:chMax val="1"/>
          <dgm:bulletEnabled val="1"/>
        </dgm:presLayoutVars>
      </dgm:prSet>
      <dgm:spPr/>
    </dgm:pt>
    <dgm:pt modelId="{C9A24134-B0DE-4CAC-9A19-21E322FE254E}" type="pres">
      <dgm:prSet presAssocID="{95C4ACE5-148E-4371-ABDD-311C7C4D307F}" presName="descendantText" presStyleLbl="alignAcc1" presStyleIdx="0" presStyleCnt="8">
        <dgm:presLayoutVars>
          <dgm:bulletEnabled val="1"/>
        </dgm:presLayoutVars>
      </dgm:prSet>
      <dgm:spPr/>
    </dgm:pt>
    <dgm:pt modelId="{60FA7EFE-288E-45D9-91B5-8403C44059C4}" type="pres">
      <dgm:prSet presAssocID="{B4A3CB30-6A0D-4E01-98CA-C4616A1EFE75}" presName="sp" presStyleCnt="0"/>
      <dgm:spPr/>
    </dgm:pt>
    <dgm:pt modelId="{41835473-7C5E-4FA0-9BD4-C620AD04B494}" type="pres">
      <dgm:prSet presAssocID="{F1EA2399-BB7E-449C-8063-E85F46D2A35F}" presName="composite" presStyleCnt="0"/>
      <dgm:spPr/>
    </dgm:pt>
    <dgm:pt modelId="{4D9D630B-F7CB-4B3A-A8EC-E9180CD06849}" type="pres">
      <dgm:prSet presAssocID="{F1EA2399-BB7E-449C-8063-E85F46D2A35F}" presName="parentText" presStyleLbl="alignNode1" presStyleIdx="1" presStyleCnt="8">
        <dgm:presLayoutVars>
          <dgm:chMax val="1"/>
          <dgm:bulletEnabled val="1"/>
        </dgm:presLayoutVars>
      </dgm:prSet>
      <dgm:spPr/>
    </dgm:pt>
    <dgm:pt modelId="{8F485F76-4963-4CDF-8889-D5187A3C361E}" type="pres">
      <dgm:prSet presAssocID="{F1EA2399-BB7E-449C-8063-E85F46D2A35F}" presName="descendantText" presStyleLbl="alignAcc1" presStyleIdx="1" presStyleCnt="8">
        <dgm:presLayoutVars>
          <dgm:bulletEnabled val="1"/>
        </dgm:presLayoutVars>
      </dgm:prSet>
      <dgm:spPr/>
    </dgm:pt>
    <dgm:pt modelId="{BAFA4151-837B-4190-B437-F938F6193770}" type="pres">
      <dgm:prSet presAssocID="{6A365C41-DFD2-4249-95BE-2071E6605855}" presName="sp" presStyleCnt="0"/>
      <dgm:spPr/>
    </dgm:pt>
    <dgm:pt modelId="{3A98F877-DCBB-4813-A84A-343F80E27CC2}" type="pres">
      <dgm:prSet presAssocID="{6D823D28-FB32-4376-9CD0-7752D97BEEA7}" presName="composite" presStyleCnt="0"/>
      <dgm:spPr/>
    </dgm:pt>
    <dgm:pt modelId="{58D63A57-0B6A-4BF8-91A2-DFB41B043880}" type="pres">
      <dgm:prSet presAssocID="{6D823D28-FB32-4376-9CD0-7752D97BEEA7}" presName="parentText" presStyleLbl="alignNode1" presStyleIdx="2" presStyleCnt="8">
        <dgm:presLayoutVars>
          <dgm:chMax val="1"/>
          <dgm:bulletEnabled val="1"/>
        </dgm:presLayoutVars>
      </dgm:prSet>
      <dgm:spPr/>
    </dgm:pt>
    <dgm:pt modelId="{831EF2AD-3E47-40E8-80E9-F70698A2CD1A}" type="pres">
      <dgm:prSet presAssocID="{6D823D28-FB32-4376-9CD0-7752D97BEEA7}" presName="descendantText" presStyleLbl="alignAcc1" presStyleIdx="2" presStyleCnt="8" custLinFactNeighborY="-233">
        <dgm:presLayoutVars>
          <dgm:bulletEnabled val="1"/>
        </dgm:presLayoutVars>
      </dgm:prSet>
      <dgm:spPr/>
    </dgm:pt>
    <dgm:pt modelId="{E7A68ECE-9623-4D78-B3CA-1299ED495818}" type="pres">
      <dgm:prSet presAssocID="{6727069B-37C6-4E81-B97E-BFDA6C9F7280}" presName="sp" presStyleCnt="0"/>
      <dgm:spPr/>
    </dgm:pt>
    <dgm:pt modelId="{B99158AB-058F-4140-9E73-21A703A78070}" type="pres">
      <dgm:prSet presAssocID="{B427259E-B78C-4D28-9008-B3DBA43AD36D}" presName="composite" presStyleCnt="0"/>
      <dgm:spPr/>
    </dgm:pt>
    <dgm:pt modelId="{74BF3ECD-9F0D-4F61-91EE-328E1B63E1C2}" type="pres">
      <dgm:prSet presAssocID="{B427259E-B78C-4D28-9008-B3DBA43AD36D}" presName="parentText" presStyleLbl="alignNode1" presStyleIdx="3" presStyleCnt="8">
        <dgm:presLayoutVars>
          <dgm:chMax val="1"/>
          <dgm:bulletEnabled val="1"/>
        </dgm:presLayoutVars>
      </dgm:prSet>
      <dgm:spPr/>
    </dgm:pt>
    <dgm:pt modelId="{3B172A9C-7C37-4E48-B016-609E2FA30087}" type="pres">
      <dgm:prSet presAssocID="{B427259E-B78C-4D28-9008-B3DBA43AD36D}" presName="descendantText" presStyleLbl="alignAcc1" presStyleIdx="3" presStyleCnt="8">
        <dgm:presLayoutVars>
          <dgm:bulletEnabled val="1"/>
        </dgm:presLayoutVars>
      </dgm:prSet>
      <dgm:spPr/>
    </dgm:pt>
    <dgm:pt modelId="{DCB81D6B-49BE-4989-AB8E-8F593E165F67}" type="pres">
      <dgm:prSet presAssocID="{6979B39D-1775-4B4E-82D0-2AC694D8BC77}" presName="sp" presStyleCnt="0"/>
      <dgm:spPr/>
    </dgm:pt>
    <dgm:pt modelId="{1BE02891-4DEE-4DD5-BE05-B17E1B0502B5}" type="pres">
      <dgm:prSet presAssocID="{103121F9-692F-4FAF-B724-9DAD41D64E6F}" presName="composite" presStyleCnt="0"/>
      <dgm:spPr/>
    </dgm:pt>
    <dgm:pt modelId="{B325DADB-89A2-4BBC-8BAF-BDFAA2D5BEB8}" type="pres">
      <dgm:prSet presAssocID="{103121F9-692F-4FAF-B724-9DAD41D64E6F}" presName="parentText" presStyleLbl="alignNode1" presStyleIdx="4" presStyleCnt="8">
        <dgm:presLayoutVars>
          <dgm:chMax val="1"/>
          <dgm:bulletEnabled val="1"/>
        </dgm:presLayoutVars>
      </dgm:prSet>
      <dgm:spPr/>
    </dgm:pt>
    <dgm:pt modelId="{97BF56A9-24AE-4D57-A1BB-5E9E630105DD}" type="pres">
      <dgm:prSet presAssocID="{103121F9-692F-4FAF-B724-9DAD41D64E6F}" presName="descendantText" presStyleLbl="alignAcc1" presStyleIdx="4" presStyleCnt="8">
        <dgm:presLayoutVars>
          <dgm:bulletEnabled val="1"/>
        </dgm:presLayoutVars>
      </dgm:prSet>
      <dgm:spPr/>
    </dgm:pt>
    <dgm:pt modelId="{7F295E25-7A50-43C4-9871-D5D3E6EF4CB3}" type="pres">
      <dgm:prSet presAssocID="{7E882366-5CE7-4B73-89A0-1AA7E051641C}" presName="sp" presStyleCnt="0"/>
      <dgm:spPr/>
    </dgm:pt>
    <dgm:pt modelId="{E300073A-E736-4532-BD05-D96C006F77FE}" type="pres">
      <dgm:prSet presAssocID="{E2954290-D4AD-410C-9550-E5ACB474C3CD}" presName="composite" presStyleCnt="0"/>
      <dgm:spPr/>
    </dgm:pt>
    <dgm:pt modelId="{8C8B300A-ED24-42EC-90E5-C7B3D103A7DA}" type="pres">
      <dgm:prSet presAssocID="{E2954290-D4AD-410C-9550-E5ACB474C3CD}" presName="parentText" presStyleLbl="alignNode1" presStyleIdx="5" presStyleCnt="8">
        <dgm:presLayoutVars>
          <dgm:chMax val="1"/>
          <dgm:bulletEnabled val="1"/>
        </dgm:presLayoutVars>
      </dgm:prSet>
      <dgm:spPr/>
    </dgm:pt>
    <dgm:pt modelId="{0259090F-0EFA-43C6-846B-B54E1B80594F}" type="pres">
      <dgm:prSet presAssocID="{E2954290-D4AD-410C-9550-E5ACB474C3CD}" presName="descendantText" presStyleLbl="alignAcc1" presStyleIdx="5" presStyleCnt="8">
        <dgm:presLayoutVars>
          <dgm:bulletEnabled val="1"/>
        </dgm:presLayoutVars>
      </dgm:prSet>
      <dgm:spPr/>
    </dgm:pt>
    <dgm:pt modelId="{E1AAF256-C460-493B-A371-D0F7CCCAAE2C}" type="pres">
      <dgm:prSet presAssocID="{46799D17-DA4D-46C9-9A72-DF080473D262}" presName="sp" presStyleCnt="0"/>
      <dgm:spPr/>
    </dgm:pt>
    <dgm:pt modelId="{A874996E-FC49-4D6A-8EFD-83F089B94602}" type="pres">
      <dgm:prSet presAssocID="{AB295299-A070-4789-8390-B7BA2849C4E2}" presName="composite" presStyleCnt="0"/>
      <dgm:spPr/>
    </dgm:pt>
    <dgm:pt modelId="{3F89D518-1BEB-4FCE-939E-A74C4FCA42C2}" type="pres">
      <dgm:prSet presAssocID="{AB295299-A070-4789-8390-B7BA2849C4E2}" presName="parentText" presStyleLbl="alignNode1" presStyleIdx="6" presStyleCnt="8">
        <dgm:presLayoutVars>
          <dgm:chMax val="1"/>
          <dgm:bulletEnabled val="1"/>
        </dgm:presLayoutVars>
      </dgm:prSet>
      <dgm:spPr/>
    </dgm:pt>
    <dgm:pt modelId="{BD07ED6F-487F-4B05-AEDE-78CC2F9EBA41}" type="pres">
      <dgm:prSet presAssocID="{AB295299-A070-4789-8390-B7BA2849C4E2}" presName="descendantText" presStyleLbl="alignAcc1" presStyleIdx="6" presStyleCnt="8">
        <dgm:presLayoutVars>
          <dgm:bulletEnabled val="1"/>
        </dgm:presLayoutVars>
      </dgm:prSet>
      <dgm:spPr/>
    </dgm:pt>
    <dgm:pt modelId="{BBF37545-0DEB-4D77-AE6F-B0D687BF01D9}" type="pres">
      <dgm:prSet presAssocID="{B68A9D25-8BBD-4C8B-9462-41532B104018}" presName="sp" presStyleCnt="0"/>
      <dgm:spPr/>
    </dgm:pt>
    <dgm:pt modelId="{8A3E9A64-F87A-4B71-B45F-D39DA0B07113}" type="pres">
      <dgm:prSet presAssocID="{4C113470-47D7-44FB-881C-8DDB526461B9}" presName="composite" presStyleCnt="0"/>
      <dgm:spPr/>
    </dgm:pt>
    <dgm:pt modelId="{46400930-9B2E-4EB4-8916-D13B337086F4}" type="pres">
      <dgm:prSet presAssocID="{4C113470-47D7-44FB-881C-8DDB526461B9}" presName="parentText" presStyleLbl="alignNode1" presStyleIdx="7" presStyleCnt="8">
        <dgm:presLayoutVars>
          <dgm:chMax val="1"/>
          <dgm:bulletEnabled val="1"/>
        </dgm:presLayoutVars>
      </dgm:prSet>
      <dgm:spPr/>
    </dgm:pt>
    <dgm:pt modelId="{0E6D269C-4444-4EF8-9E9D-B2971C5EF3D6}" type="pres">
      <dgm:prSet presAssocID="{4C113470-47D7-44FB-881C-8DDB526461B9}" presName="descendantText" presStyleLbl="alignAcc1" presStyleIdx="7" presStyleCnt="8">
        <dgm:presLayoutVars>
          <dgm:bulletEnabled val="1"/>
        </dgm:presLayoutVars>
      </dgm:prSet>
      <dgm:spPr/>
    </dgm:pt>
  </dgm:ptLst>
  <dgm:cxnLst>
    <dgm:cxn modelId="{5D543A01-9284-4B71-B069-38B74B1CC3EF}" srcId="{C65FF71F-8E8D-44E2-AFC9-EBAE98DEC27C}" destId="{103121F9-692F-4FAF-B724-9DAD41D64E6F}" srcOrd="4" destOrd="0" parTransId="{2D5B5892-2427-4AFE-A55D-33540858B212}" sibTransId="{7E882366-5CE7-4B73-89A0-1AA7E051641C}"/>
    <dgm:cxn modelId="{51A87E06-3AD8-4450-88CC-16E49FDBE7D9}" srcId="{E2954290-D4AD-410C-9550-E5ACB474C3CD}" destId="{254E6103-A91D-4E3F-8CD0-6BADFEFAB5AB}" srcOrd="0" destOrd="0" parTransId="{90773745-902C-4095-827A-8934B71EBD95}" sibTransId="{0FED20CC-AF1C-42EC-9EDE-0D9198D9A7B4}"/>
    <dgm:cxn modelId="{1FB5250A-9372-41F6-8652-6F698D36AE81}" srcId="{103121F9-692F-4FAF-B724-9DAD41D64E6F}" destId="{9604EEFF-5327-47F0-AAA5-284DF19C141D}" srcOrd="0" destOrd="0" parTransId="{36DAAAD4-5C4E-4089-893D-0C73E1E1483A}" sibTransId="{CCA58A8A-AD04-4D22-AA1B-327740608906}"/>
    <dgm:cxn modelId="{74FA4D0E-C753-40AB-80C5-7AFAE671AD48}" srcId="{B427259E-B78C-4D28-9008-B3DBA43AD36D}" destId="{7FA4ED23-F327-41CE-8A97-03C7C1B520AA}" srcOrd="0" destOrd="0" parTransId="{494EAEFE-6B6F-4569-94B5-4F79506EF385}" sibTransId="{81633B57-B812-4CF7-A6E9-AC4493E07A67}"/>
    <dgm:cxn modelId="{2E19620F-49DE-4320-888C-0CF0953FB4B9}" type="presOf" srcId="{AB295299-A070-4789-8390-B7BA2849C4E2}" destId="{3F89D518-1BEB-4FCE-939E-A74C4FCA42C2}" srcOrd="0" destOrd="0" presId="urn:microsoft.com/office/officeart/2005/8/layout/chevron2"/>
    <dgm:cxn modelId="{34A7EE1F-E939-493F-A684-8A4E143104DC}" srcId="{C65FF71F-8E8D-44E2-AFC9-EBAE98DEC27C}" destId="{95C4ACE5-148E-4371-ABDD-311C7C4D307F}" srcOrd="0" destOrd="0" parTransId="{95ECC8C6-BB25-45C1-80E9-12177D4C5FB7}" sibTransId="{B4A3CB30-6A0D-4E01-98CA-C4616A1EFE75}"/>
    <dgm:cxn modelId="{333ED72B-BACD-4424-8397-427E5E14721D}" srcId="{4C113470-47D7-44FB-881C-8DDB526461B9}" destId="{FC234561-AA97-444D-8546-1818E671A398}" srcOrd="0" destOrd="0" parTransId="{660316B7-4ECD-4F53-982E-A0917A072FFA}" sibTransId="{BA4EE67F-ED3E-46C4-9AC0-89143AA13A12}"/>
    <dgm:cxn modelId="{46290F32-AAB8-42FF-A997-A3D019B21EA7}" srcId="{C65FF71F-8E8D-44E2-AFC9-EBAE98DEC27C}" destId="{6D823D28-FB32-4376-9CD0-7752D97BEEA7}" srcOrd="2" destOrd="0" parTransId="{C66E6A95-2601-4504-9694-84B7C67E6ED3}" sibTransId="{6727069B-37C6-4E81-B97E-BFDA6C9F7280}"/>
    <dgm:cxn modelId="{FEBB5A32-AE89-43AA-A700-F7ABB8CF3913}" srcId="{AB295299-A070-4789-8390-B7BA2849C4E2}" destId="{74A1B222-57E3-4D1F-8637-F241FBE27D35}" srcOrd="0" destOrd="0" parTransId="{2398241C-BF94-4B1F-AC70-C5660787FF4B}" sibTransId="{1271355C-A4E1-4F0F-AB6B-9BE7F8470FCC}"/>
    <dgm:cxn modelId="{E375873A-E40E-4B6D-8A18-C122CBED5D29}" type="presOf" srcId="{74A1B222-57E3-4D1F-8637-F241FBE27D35}" destId="{BD07ED6F-487F-4B05-AEDE-78CC2F9EBA41}" srcOrd="0" destOrd="0" presId="urn:microsoft.com/office/officeart/2005/8/layout/chevron2"/>
    <dgm:cxn modelId="{E459B05D-3435-4AA0-A1F9-EA0330EEEB71}" type="presOf" srcId="{4C113470-47D7-44FB-881C-8DDB526461B9}" destId="{46400930-9B2E-4EB4-8916-D13B337086F4}" srcOrd="0" destOrd="0" presId="urn:microsoft.com/office/officeart/2005/8/layout/chevron2"/>
    <dgm:cxn modelId="{F2940741-DD06-4B4F-9CF8-A15B1EB699A7}" type="presOf" srcId="{129380E1-F29F-4E0D-AA03-C264499C723B}" destId="{8F485F76-4963-4CDF-8889-D5187A3C361E}" srcOrd="0" destOrd="0" presId="urn:microsoft.com/office/officeart/2005/8/layout/chevron2"/>
    <dgm:cxn modelId="{970E9A43-635F-4CA0-8F01-2F24F13B8AF8}" srcId="{C65FF71F-8E8D-44E2-AFC9-EBAE98DEC27C}" destId="{AB295299-A070-4789-8390-B7BA2849C4E2}" srcOrd="6" destOrd="0" parTransId="{F8D6DE8B-9A2C-4E59-AFB4-AF6B83259263}" sibTransId="{B68A9D25-8BBD-4C8B-9462-41532B104018}"/>
    <dgm:cxn modelId="{F720E363-A30A-42F4-9989-69AA6A7A2878}" type="presOf" srcId="{B427259E-B78C-4D28-9008-B3DBA43AD36D}" destId="{74BF3ECD-9F0D-4F61-91EE-328E1B63E1C2}" srcOrd="0" destOrd="0" presId="urn:microsoft.com/office/officeart/2005/8/layout/chevron2"/>
    <dgm:cxn modelId="{3D07CA50-3FB8-42C2-893B-6C6D8881D3C6}" type="presOf" srcId="{254E6103-A91D-4E3F-8CD0-6BADFEFAB5AB}" destId="{0259090F-0EFA-43C6-846B-B54E1B80594F}" srcOrd="0" destOrd="0" presId="urn:microsoft.com/office/officeart/2005/8/layout/chevron2"/>
    <dgm:cxn modelId="{A2C5A371-D32A-47C2-842B-57FB87CF8FC5}" srcId="{95C4ACE5-148E-4371-ABDD-311C7C4D307F}" destId="{3577C0CC-8C2A-4E96-805F-3FE29F8A8809}" srcOrd="0" destOrd="0" parTransId="{F4FE1215-2D01-4A59-BDF1-E6A78A41E6DA}" sibTransId="{3C563D14-EA34-4598-965A-6A8F68D8E5A7}"/>
    <dgm:cxn modelId="{5D08A077-68F9-47ED-80A4-EA0C71CD9CDE}" type="presOf" srcId="{E5583C73-4037-488E-8FC0-828636121B39}" destId="{831EF2AD-3E47-40E8-80E9-F70698A2CD1A}" srcOrd="0" destOrd="0" presId="urn:microsoft.com/office/officeart/2005/8/layout/chevron2"/>
    <dgm:cxn modelId="{C3376896-71C5-4849-B812-A9AC01FCC40C}" type="presOf" srcId="{7FA4ED23-F327-41CE-8A97-03C7C1B520AA}" destId="{3B172A9C-7C37-4E48-B016-609E2FA30087}" srcOrd="0" destOrd="0" presId="urn:microsoft.com/office/officeart/2005/8/layout/chevron2"/>
    <dgm:cxn modelId="{0A91C096-0E55-40DF-8AFB-F529497DB531}" type="presOf" srcId="{95C4ACE5-148E-4371-ABDD-311C7C4D307F}" destId="{C7F336D7-4274-4781-916A-33A5A78758D8}" srcOrd="0" destOrd="0" presId="urn:microsoft.com/office/officeart/2005/8/layout/chevron2"/>
    <dgm:cxn modelId="{02857CA7-C771-4F6F-94AB-28344DE1AE2C}" type="presOf" srcId="{F1EA2399-BB7E-449C-8063-E85F46D2A35F}" destId="{4D9D630B-F7CB-4B3A-A8EC-E9180CD06849}" srcOrd="0" destOrd="0" presId="urn:microsoft.com/office/officeart/2005/8/layout/chevron2"/>
    <dgm:cxn modelId="{41FA49B4-AD14-458E-9217-89EB458CDFF9}" type="presOf" srcId="{FC234561-AA97-444D-8546-1818E671A398}" destId="{0E6D269C-4444-4EF8-9E9D-B2971C5EF3D6}" srcOrd="0" destOrd="0" presId="urn:microsoft.com/office/officeart/2005/8/layout/chevron2"/>
    <dgm:cxn modelId="{22BDD1BB-5C9E-489A-9FE3-4A135EAF5077}" srcId="{C65FF71F-8E8D-44E2-AFC9-EBAE98DEC27C}" destId="{B427259E-B78C-4D28-9008-B3DBA43AD36D}" srcOrd="3" destOrd="0" parTransId="{1A8ED7DE-9306-48EE-8B9A-44FE876F6C3B}" sibTransId="{6979B39D-1775-4B4E-82D0-2AC694D8BC77}"/>
    <dgm:cxn modelId="{5433ECBE-4A04-4DA1-860E-5475A0516DAE}" type="presOf" srcId="{9604EEFF-5327-47F0-AAA5-284DF19C141D}" destId="{97BF56A9-24AE-4D57-A1BB-5E9E630105DD}" srcOrd="0" destOrd="0" presId="urn:microsoft.com/office/officeart/2005/8/layout/chevron2"/>
    <dgm:cxn modelId="{C29878D0-0A3E-465F-ABA8-41BF578083CB}" srcId="{F1EA2399-BB7E-449C-8063-E85F46D2A35F}" destId="{129380E1-F29F-4E0D-AA03-C264499C723B}" srcOrd="0" destOrd="0" parTransId="{E6427D56-D1E8-4900-AEAA-7AA326A64DD4}" sibTransId="{4FC449A6-722A-4077-989F-DC3FD94639C6}"/>
    <dgm:cxn modelId="{3F0E38D7-0D5C-4C66-A900-987DAF5A5CE8}" type="presOf" srcId="{E2954290-D4AD-410C-9550-E5ACB474C3CD}" destId="{8C8B300A-ED24-42EC-90E5-C7B3D103A7DA}" srcOrd="0" destOrd="0" presId="urn:microsoft.com/office/officeart/2005/8/layout/chevron2"/>
    <dgm:cxn modelId="{B223B0DB-9690-456F-B57B-980582C0530B}" srcId="{6D823D28-FB32-4376-9CD0-7752D97BEEA7}" destId="{E5583C73-4037-488E-8FC0-828636121B39}" srcOrd="0" destOrd="0" parTransId="{3F05AF9A-9C0B-40D8-A389-D67F142A1789}" sibTransId="{62E7EFEB-09BD-432A-B7DD-F00B6CD46267}"/>
    <dgm:cxn modelId="{9DE763E2-A438-497B-982D-1AAA15987398}" type="presOf" srcId="{3577C0CC-8C2A-4E96-805F-3FE29F8A8809}" destId="{C9A24134-B0DE-4CAC-9A19-21E322FE254E}" srcOrd="0" destOrd="0" presId="urn:microsoft.com/office/officeart/2005/8/layout/chevron2"/>
    <dgm:cxn modelId="{946890E9-B6EC-4487-8F1C-5C40777E45E8}" srcId="{C65FF71F-8E8D-44E2-AFC9-EBAE98DEC27C}" destId="{4C113470-47D7-44FB-881C-8DDB526461B9}" srcOrd="7" destOrd="0" parTransId="{C6130796-3A7C-4444-AE73-7E30009507C8}" sibTransId="{695EEA86-87A3-4E05-A0F7-AB20CBBEDF32}"/>
    <dgm:cxn modelId="{B2CDCBEE-216B-4C62-814D-D40AA027D786}" type="presOf" srcId="{C65FF71F-8E8D-44E2-AFC9-EBAE98DEC27C}" destId="{AFAF37F9-2FA9-4C7B-BB22-FA7986123A87}" srcOrd="0" destOrd="0" presId="urn:microsoft.com/office/officeart/2005/8/layout/chevron2"/>
    <dgm:cxn modelId="{9683ADEF-C326-4B54-8427-7429C0B1EB91}" type="presOf" srcId="{103121F9-692F-4FAF-B724-9DAD41D64E6F}" destId="{B325DADB-89A2-4BBC-8BAF-BDFAA2D5BEB8}" srcOrd="0" destOrd="0" presId="urn:microsoft.com/office/officeart/2005/8/layout/chevron2"/>
    <dgm:cxn modelId="{B53F03F1-4E3C-4799-A41C-7955DD79D1DE}" srcId="{C65FF71F-8E8D-44E2-AFC9-EBAE98DEC27C}" destId="{E2954290-D4AD-410C-9550-E5ACB474C3CD}" srcOrd="5" destOrd="0" parTransId="{BEDD38A8-9BF2-4E02-B9A8-D876C0810F3B}" sibTransId="{46799D17-DA4D-46C9-9A72-DF080473D262}"/>
    <dgm:cxn modelId="{26D81DF7-FA69-4089-BC7F-3CA4DBB67CEC}" type="presOf" srcId="{6D823D28-FB32-4376-9CD0-7752D97BEEA7}" destId="{58D63A57-0B6A-4BF8-91A2-DFB41B043880}" srcOrd="0" destOrd="0" presId="urn:microsoft.com/office/officeart/2005/8/layout/chevron2"/>
    <dgm:cxn modelId="{24CCF9FF-7019-4F5C-B1B8-B79565820FA9}" srcId="{C65FF71F-8E8D-44E2-AFC9-EBAE98DEC27C}" destId="{F1EA2399-BB7E-449C-8063-E85F46D2A35F}" srcOrd="1" destOrd="0" parTransId="{FF162B5F-31F6-477E-9BC8-FBA675CF6420}" sibTransId="{6A365C41-DFD2-4249-95BE-2071E6605855}"/>
    <dgm:cxn modelId="{4E502C26-4DD3-4C51-9604-8EFD5A0F581A}" type="presParOf" srcId="{AFAF37F9-2FA9-4C7B-BB22-FA7986123A87}" destId="{E361D49E-66D9-48DA-B6EC-93A98B4C75A6}" srcOrd="0" destOrd="0" presId="urn:microsoft.com/office/officeart/2005/8/layout/chevron2"/>
    <dgm:cxn modelId="{05B2C645-820A-46C7-BB22-8B146D38CCA6}" type="presParOf" srcId="{E361D49E-66D9-48DA-B6EC-93A98B4C75A6}" destId="{C7F336D7-4274-4781-916A-33A5A78758D8}" srcOrd="0" destOrd="0" presId="urn:microsoft.com/office/officeart/2005/8/layout/chevron2"/>
    <dgm:cxn modelId="{E05A97C8-F8A8-4A70-A853-17B79BC494FC}" type="presParOf" srcId="{E361D49E-66D9-48DA-B6EC-93A98B4C75A6}" destId="{C9A24134-B0DE-4CAC-9A19-21E322FE254E}" srcOrd="1" destOrd="0" presId="urn:microsoft.com/office/officeart/2005/8/layout/chevron2"/>
    <dgm:cxn modelId="{190260F4-813A-4F94-B3C3-D043CB989CDE}" type="presParOf" srcId="{AFAF37F9-2FA9-4C7B-BB22-FA7986123A87}" destId="{60FA7EFE-288E-45D9-91B5-8403C44059C4}" srcOrd="1" destOrd="0" presId="urn:microsoft.com/office/officeart/2005/8/layout/chevron2"/>
    <dgm:cxn modelId="{F92B652A-2321-41E2-8926-E396608E2625}" type="presParOf" srcId="{AFAF37F9-2FA9-4C7B-BB22-FA7986123A87}" destId="{41835473-7C5E-4FA0-9BD4-C620AD04B494}" srcOrd="2" destOrd="0" presId="urn:microsoft.com/office/officeart/2005/8/layout/chevron2"/>
    <dgm:cxn modelId="{5231D11B-08EF-4B6A-B2DF-605D61125AF6}" type="presParOf" srcId="{41835473-7C5E-4FA0-9BD4-C620AD04B494}" destId="{4D9D630B-F7CB-4B3A-A8EC-E9180CD06849}" srcOrd="0" destOrd="0" presId="urn:microsoft.com/office/officeart/2005/8/layout/chevron2"/>
    <dgm:cxn modelId="{1BBD88AF-A623-497E-A1C6-296421D499B0}" type="presParOf" srcId="{41835473-7C5E-4FA0-9BD4-C620AD04B494}" destId="{8F485F76-4963-4CDF-8889-D5187A3C361E}" srcOrd="1" destOrd="0" presId="urn:microsoft.com/office/officeart/2005/8/layout/chevron2"/>
    <dgm:cxn modelId="{8C1E61BE-4796-4701-B77F-4527F3404049}" type="presParOf" srcId="{AFAF37F9-2FA9-4C7B-BB22-FA7986123A87}" destId="{BAFA4151-837B-4190-B437-F938F6193770}" srcOrd="3" destOrd="0" presId="urn:microsoft.com/office/officeart/2005/8/layout/chevron2"/>
    <dgm:cxn modelId="{C4925AF7-397B-484F-BAFD-78E560100F4C}" type="presParOf" srcId="{AFAF37F9-2FA9-4C7B-BB22-FA7986123A87}" destId="{3A98F877-DCBB-4813-A84A-343F80E27CC2}" srcOrd="4" destOrd="0" presId="urn:microsoft.com/office/officeart/2005/8/layout/chevron2"/>
    <dgm:cxn modelId="{F3635A44-56EE-43A4-B02F-6440D485382A}" type="presParOf" srcId="{3A98F877-DCBB-4813-A84A-343F80E27CC2}" destId="{58D63A57-0B6A-4BF8-91A2-DFB41B043880}" srcOrd="0" destOrd="0" presId="urn:microsoft.com/office/officeart/2005/8/layout/chevron2"/>
    <dgm:cxn modelId="{379BDC99-4370-420A-9392-0E15296B967B}" type="presParOf" srcId="{3A98F877-DCBB-4813-A84A-343F80E27CC2}" destId="{831EF2AD-3E47-40E8-80E9-F70698A2CD1A}" srcOrd="1" destOrd="0" presId="urn:microsoft.com/office/officeart/2005/8/layout/chevron2"/>
    <dgm:cxn modelId="{6ED2554F-1FD2-4F97-AD92-C660BD5D0AD9}" type="presParOf" srcId="{AFAF37F9-2FA9-4C7B-BB22-FA7986123A87}" destId="{E7A68ECE-9623-4D78-B3CA-1299ED495818}" srcOrd="5" destOrd="0" presId="urn:microsoft.com/office/officeart/2005/8/layout/chevron2"/>
    <dgm:cxn modelId="{11DC23C7-3ABD-4617-B107-905AC2421749}" type="presParOf" srcId="{AFAF37F9-2FA9-4C7B-BB22-FA7986123A87}" destId="{B99158AB-058F-4140-9E73-21A703A78070}" srcOrd="6" destOrd="0" presId="urn:microsoft.com/office/officeart/2005/8/layout/chevron2"/>
    <dgm:cxn modelId="{EA2816AE-122C-4B09-8A7A-AD4E1C94E5E4}" type="presParOf" srcId="{B99158AB-058F-4140-9E73-21A703A78070}" destId="{74BF3ECD-9F0D-4F61-91EE-328E1B63E1C2}" srcOrd="0" destOrd="0" presId="urn:microsoft.com/office/officeart/2005/8/layout/chevron2"/>
    <dgm:cxn modelId="{C0CEC43D-989E-48F0-8C82-4B0347A44D6E}" type="presParOf" srcId="{B99158AB-058F-4140-9E73-21A703A78070}" destId="{3B172A9C-7C37-4E48-B016-609E2FA30087}" srcOrd="1" destOrd="0" presId="urn:microsoft.com/office/officeart/2005/8/layout/chevron2"/>
    <dgm:cxn modelId="{3AB6F41B-A528-4A03-AE41-D47F70ED8822}" type="presParOf" srcId="{AFAF37F9-2FA9-4C7B-BB22-FA7986123A87}" destId="{DCB81D6B-49BE-4989-AB8E-8F593E165F67}" srcOrd="7" destOrd="0" presId="urn:microsoft.com/office/officeart/2005/8/layout/chevron2"/>
    <dgm:cxn modelId="{ED8B3145-B22D-4AA3-88D1-D29ED620F823}" type="presParOf" srcId="{AFAF37F9-2FA9-4C7B-BB22-FA7986123A87}" destId="{1BE02891-4DEE-4DD5-BE05-B17E1B0502B5}" srcOrd="8" destOrd="0" presId="urn:microsoft.com/office/officeart/2005/8/layout/chevron2"/>
    <dgm:cxn modelId="{E685ABE0-41F8-41E7-B10B-441254A67A14}" type="presParOf" srcId="{1BE02891-4DEE-4DD5-BE05-B17E1B0502B5}" destId="{B325DADB-89A2-4BBC-8BAF-BDFAA2D5BEB8}" srcOrd="0" destOrd="0" presId="urn:microsoft.com/office/officeart/2005/8/layout/chevron2"/>
    <dgm:cxn modelId="{2AD9B960-DD07-48FA-8CCF-8EF63C4FCD28}" type="presParOf" srcId="{1BE02891-4DEE-4DD5-BE05-B17E1B0502B5}" destId="{97BF56A9-24AE-4D57-A1BB-5E9E630105DD}" srcOrd="1" destOrd="0" presId="urn:microsoft.com/office/officeart/2005/8/layout/chevron2"/>
    <dgm:cxn modelId="{4208B713-922C-468C-B41D-950EB9982F9E}" type="presParOf" srcId="{AFAF37F9-2FA9-4C7B-BB22-FA7986123A87}" destId="{7F295E25-7A50-43C4-9871-D5D3E6EF4CB3}" srcOrd="9" destOrd="0" presId="urn:microsoft.com/office/officeart/2005/8/layout/chevron2"/>
    <dgm:cxn modelId="{EAF9283C-7759-4D5D-AA01-D208E4BCD7E4}" type="presParOf" srcId="{AFAF37F9-2FA9-4C7B-BB22-FA7986123A87}" destId="{E300073A-E736-4532-BD05-D96C006F77FE}" srcOrd="10" destOrd="0" presId="urn:microsoft.com/office/officeart/2005/8/layout/chevron2"/>
    <dgm:cxn modelId="{C60E4FE5-DCA8-4557-AA21-94A8184FAB58}" type="presParOf" srcId="{E300073A-E736-4532-BD05-D96C006F77FE}" destId="{8C8B300A-ED24-42EC-90E5-C7B3D103A7DA}" srcOrd="0" destOrd="0" presId="urn:microsoft.com/office/officeart/2005/8/layout/chevron2"/>
    <dgm:cxn modelId="{67C9005D-C472-4ECD-8B26-6FCB65086E14}" type="presParOf" srcId="{E300073A-E736-4532-BD05-D96C006F77FE}" destId="{0259090F-0EFA-43C6-846B-B54E1B80594F}" srcOrd="1" destOrd="0" presId="urn:microsoft.com/office/officeart/2005/8/layout/chevron2"/>
    <dgm:cxn modelId="{AEC82AF5-6D5D-450D-8453-FC701C98DA5B}" type="presParOf" srcId="{AFAF37F9-2FA9-4C7B-BB22-FA7986123A87}" destId="{E1AAF256-C460-493B-A371-D0F7CCCAAE2C}" srcOrd="11" destOrd="0" presId="urn:microsoft.com/office/officeart/2005/8/layout/chevron2"/>
    <dgm:cxn modelId="{181518B7-23F1-4E55-89E0-D7472DDE3C4F}" type="presParOf" srcId="{AFAF37F9-2FA9-4C7B-BB22-FA7986123A87}" destId="{A874996E-FC49-4D6A-8EFD-83F089B94602}" srcOrd="12" destOrd="0" presId="urn:microsoft.com/office/officeart/2005/8/layout/chevron2"/>
    <dgm:cxn modelId="{3CDCABD9-CF0D-4667-B2EF-982B126416AB}" type="presParOf" srcId="{A874996E-FC49-4D6A-8EFD-83F089B94602}" destId="{3F89D518-1BEB-4FCE-939E-A74C4FCA42C2}" srcOrd="0" destOrd="0" presId="urn:microsoft.com/office/officeart/2005/8/layout/chevron2"/>
    <dgm:cxn modelId="{AD78165B-6FF9-4880-8E29-2CE189C5C977}" type="presParOf" srcId="{A874996E-FC49-4D6A-8EFD-83F089B94602}" destId="{BD07ED6F-487F-4B05-AEDE-78CC2F9EBA41}" srcOrd="1" destOrd="0" presId="urn:microsoft.com/office/officeart/2005/8/layout/chevron2"/>
    <dgm:cxn modelId="{43316675-6A02-414E-8519-3B97E89CB3C5}" type="presParOf" srcId="{AFAF37F9-2FA9-4C7B-BB22-FA7986123A87}" destId="{BBF37545-0DEB-4D77-AE6F-B0D687BF01D9}" srcOrd="13" destOrd="0" presId="urn:microsoft.com/office/officeart/2005/8/layout/chevron2"/>
    <dgm:cxn modelId="{23914B60-A0EC-429B-B00D-023F8434A5C6}" type="presParOf" srcId="{AFAF37F9-2FA9-4C7B-BB22-FA7986123A87}" destId="{8A3E9A64-F87A-4B71-B45F-D39DA0B07113}" srcOrd="14" destOrd="0" presId="urn:microsoft.com/office/officeart/2005/8/layout/chevron2"/>
    <dgm:cxn modelId="{96CEE630-AAB6-4C92-B93E-CC68858D8121}" type="presParOf" srcId="{8A3E9A64-F87A-4B71-B45F-D39DA0B07113}" destId="{46400930-9B2E-4EB4-8916-D13B337086F4}" srcOrd="0" destOrd="0" presId="urn:microsoft.com/office/officeart/2005/8/layout/chevron2"/>
    <dgm:cxn modelId="{C77C4A4A-5B42-4085-8F27-D2D1EA5AC460}" type="presParOf" srcId="{8A3E9A64-F87A-4B71-B45F-D39DA0B07113}" destId="{0E6D269C-4444-4EF8-9E9D-B2971C5EF3D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9639A8-68E8-418C-9A84-D14E71CDDB5E}" type="doc">
      <dgm:prSet loTypeId="urn:microsoft.com/office/officeart/2005/8/layout/radial6" loCatId="cycle" qsTypeId="urn:microsoft.com/office/officeart/2005/8/quickstyle/simple5" qsCatId="simple" csTypeId="urn:microsoft.com/office/officeart/2005/8/colors/colorful1" csCatId="colorful" phldr="1"/>
      <dgm:spPr/>
      <dgm:t>
        <a:bodyPr/>
        <a:lstStyle/>
        <a:p>
          <a:endParaRPr lang="fr-FR"/>
        </a:p>
      </dgm:t>
    </dgm:pt>
    <dgm:pt modelId="{B4EC36D3-97FB-4A09-A214-5F13E0998CDA}">
      <dgm:prSet phldrT="[Texte]" custT="1"/>
      <dgm:spPr/>
      <dgm:t>
        <a:bodyPr/>
        <a:lstStyle/>
        <a:p>
          <a:pPr algn="ctr"/>
          <a:r>
            <a:rPr lang="fr-FR" sz="1300" dirty="0">
              <a:latin typeface="Georgia" panose="02040502050405020303" pitchFamily="18" charset="0"/>
            </a:rPr>
            <a:t>Harcèlement</a:t>
          </a:r>
        </a:p>
      </dgm:t>
    </dgm:pt>
    <dgm:pt modelId="{F3E5BE3F-987B-4E5B-A858-ACCD34A7848B}" type="parTrans" cxnId="{7EC794EA-2FC1-4061-9665-B7A65D1DE64F}">
      <dgm:prSet/>
      <dgm:spPr/>
      <dgm:t>
        <a:bodyPr/>
        <a:lstStyle/>
        <a:p>
          <a:endParaRPr lang="fr-FR"/>
        </a:p>
      </dgm:t>
    </dgm:pt>
    <dgm:pt modelId="{286E17A6-CB48-411D-9102-5491A8D3BB4F}" type="sibTrans" cxnId="{7EC794EA-2FC1-4061-9665-B7A65D1DE64F}">
      <dgm:prSet/>
      <dgm:spPr/>
      <dgm:t>
        <a:bodyPr/>
        <a:lstStyle/>
        <a:p>
          <a:endParaRPr lang="fr-FR"/>
        </a:p>
      </dgm:t>
    </dgm:pt>
    <dgm:pt modelId="{62F58470-CE69-4492-8755-759336784F9D}">
      <dgm:prSet phldrT="[Texte]" custT="1"/>
      <dgm:spPr/>
      <dgm:t>
        <a:bodyPr/>
        <a:lstStyle/>
        <a:p>
          <a:pPr algn="ctr">
            <a:spcAft>
              <a:spcPts val="0"/>
            </a:spcAft>
          </a:pPr>
          <a:r>
            <a:rPr lang="fr-FR" sz="1300">
              <a:latin typeface="Georgia" panose="02040502050405020303" pitchFamily="18" charset="0"/>
            </a:rPr>
            <a:t>Violences</a:t>
          </a:r>
        </a:p>
        <a:p>
          <a:pPr algn="ctr">
            <a:spcAft>
              <a:spcPts val="0"/>
            </a:spcAft>
          </a:pPr>
          <a:r>
            <a:rPr lang="fr-FR" sz="1300">
              <a:latin typeface="Georgia" panose="02040502050405020303" pitchFamily="18" charset="0"/>
            </a:rPr>
            <a:t>au sein du </a:t>
          </a:r>
          <a:r>
            <a:rPr lang="fr-FR" sz="1300" dirty="0">
              <a:latin typeface="Georgia" panose="02040502050405020303" pitchFamily="18" charset="0"/>
            </a:rPr>
            <a:t>couple</a:t>
          </a:r>
        </a:p>
      </dgm:t>
    </dgm:pt>
    <dgm:pt modelId="{59CBFE89-21BE-430B-9F0B-30BDFA735ED3}" type="parTrans" cxnId="{DA09CD3B-A6C2-4AD5-8C45-D0EDBA372621}">
      <dgm:prSet/>
      <dgm:spPr/>
      <dgm:t>
        <a:bodyPr/>
        <a:lstStyle/>
        <a:p>
          <a:endParaRPr lang="fr-FR"/>
        </a:p>
      </dgm:t>
    </dgm:pt>
    <dgm:pt modelId="{0A9332BB-BA40-49F2-BA09-6D0C2BC3BD29}" type="sibTrans" cxnId="{DA09CD3B-A6C2-4AD5-8C45-D0EDBA372621}">
      <dgm:prSet/>
      <dgm:spPr/>
      <dgm:t>
        <a:bodyPr/>
        <a:lstStyle/>
        <a:p>
          <a:endParaRPr lang="fr-FR"/>
        </a:p>
      </dgm:t>
    </dgm:pt>
    <dgm:pt modelId="{7170918C-1945-4A0D-BA32-7A6C38F2EAB3}">
      <dgm:prSet phldrT="[Texte]" custT="1"/>
      <dgm:spPr/>
      <dgm:t>
        <a:bodyPr/>
        <a:lstStyle/>
        <a:p>
          <a:pPr algn="ctr"/>
          <a:r>
            <a:rPr lang="fr-FR" sz="1300" dirty="0">
              <a:latin typeface="Georgia" panose="02040502050405020303" pitchFamily="18" charset="0"/>
            </a:rPr>
            <a:t>Violences au travail</a:t>
          </a:r>
        </a:p>
      </dgm:t>
    </dgm:pt>
    <dgm:pt modelId="{21872CFA-31A6-4C9B-B69B-C843673B5A8D}" type="parTrans" cxnId="{1715F8C3-3C1A-40F8-AA53-7BF98A3E164D}">
      <dgm:prSet/>
      <dgm:spPr/>
      <dgm:t>
        <a:bodyPr/>
        <a:lstStyle/>
        <a:p>
          <a:endParaRPr lang="fr-FR"/>
        </a:p>
      </dgm:t>
    </dgm:pt>
    <dgm:pt modelId="{88728136-9878-4E5F-9CE5-91C579CC9F7D}" type="sibTrans" cxnId="{1715F8C3-3C1A-40F8-AA53-7BF98A3E164D}">
      <dgm:prSet/>
      <dgm:spPr/>
      <dgm:t>
        <a:bodyPr/>
        <a:lstStyle/>
        <a:p>
          <a:endParaRPr lang="fr-FR"/>
        </a:p>
      </dgm:t>
    </dgm:pt>
    <dgm:pt modelId="{A84BA841-E3C5-4D6B-BFBD-B8DE85BAE44A}">
      <dgm:prSet phldrT="[Texte]" custT="1"/>
      <dgm:spPr/>
      <dgm:t>
        <a:bodyPr/>
        <a:lstStyle/>
        <a:p>
          <a:r>
            <a:rPr lang="fr-FR" sz="1300" dirty="0">
              <a:latin typeface="Georgia" panose="02040502050405020303" pitchFamily="18" charset="0"/>
            </a:rPr>
            <a:t>Maltraitance Bientraitance</a:t>
          </a:r>
        </a:p>
        <a:p>
          <a:r>
            <a:rPr lang="fr-FR" sz="1300" dirty="0">
              <a:latin typeface="Georgia" panose="02040502050405020303" pitchFamily="18" charset="0"/>
            </a:rPr>
            <a:t>Violences institutionnelles</a:t>
          </a:r>
        </a:p>
        <a:p>
          <a:r>
            <a:rPr lang="fr-FR" sz="1300" dirty="0">
              <a:latin typeface="Georgia" panose="02040502050405020303" pitchFamily="18" charset="0"/>
            </a:rPr>
            <a:t>Personnes vulnérables</a:t>
          </a:r>
        </a:p>
      </dgm:t>
    </dgm:pt>
    <dgm:pt modelId="{307C0E48-4F02-4F03-AA80-62AF0F7C2389}" type="parTrans" cxnId="{BABF0F6D-65AE-467C-9F93-C126B28467A6}">
      <dgm:prSet/>
      <dgm:spPr/>
      <dgm:t>
        <a:bodyPr/>
        <a:lstStyle/>
        <a:p>
          <a:endParaRPr lang="fr-FR"/>
        </a:p>
      </dgm:t>
    </dgm:pt>
    <dgm:pt modelId="{E41EA8EC-79BB-4049-97C5-5E1910E64996}" type="sibTrans" cxnId="{BABF0F6D-65AE-467C-9F93-C126B28467A6}">
      <dgm:prSet/>
      <dgm:spPr/>
      <dgm:t>
        <a:bodyPr/>
        <a:lstStyle/>
        <a:p>
          <a:endParaRPr lang="fr-FR"/>
        </a:p>
      </dgm:t>
    </dgm:pt>
    <dgm:pt modelId="{0026D4A7-2A34-4E1D-9241-2BD61A5D7453}">
      <dgm:prSet phldrT="[Texte]" custT="1"/>
      <dgm:spPr/>
      <dgm:t>
        <a:bodyPr/>
        <a:lstStyle/>
        <a:p>
          <a:pPr algn="ctr"/>
          <a:r>
            <a:rPr lang="fr-FR" sz="1000" dirty="0">
              <a:latin typeface="Georgia" panose="02040502050405020303" pitchFamily="18" charset="0"/>
            </a:rPr>
            <a:t>Scolaire</a:t>
          </a:r>
        </a:p>
      </dgm:t>
    </dgm:pt>
    <dgm:pt modelId="{1A4D0330-6567-4FFB-9835-02BEB7523798}" type="parTrans" cxnId="{2690EB98-F0FD-4FB8-A894-E4B7625657F8}">
      <dgm:prSet/>
      <dgm:spPr/>
      <dgm:t>
        <a:bodyPr/>
        <a:lstStyle/>
        <a:p>
          <a:endParaRPr lang="fr-FR"/>
        </a:p>
      </dgm:t>
    </dgm:pt>
    <dgm:pt modelId="{0CA9C8BF-233A-4617-A0F3-334B6401A53C}" type="sibTrans" cxnId="{2690EB98-F0FD-4FB8-A894-E4B7625657F8}">
      <dgm:prSet/>
      <dgm:spPr/>
      <dgm:t>
        <a:bodyPr/>
        <a:lstStyle/>
        <a:p>
          <a:endParaRPr lang="fr-FR"/>
        </a:p>
      </dgm:t>
    </dgm:pt>
    <dgm:pt modelId="{388F0337-82E4-4D81-ABAB-580C98AFD033}">
      <dgm:prSet phldrT="[Texte]" custT="1"/>
      <dgm:spPr/>
      <dgm:t>
        <a:bodyPr/>
        <a:lstStyle/>
        <a:p>
          <a:pPr algn="ctr"/>
          <a:r>
            <a:rPr lang="fr-FR" sz="1000" dirty="0">
              <a:latin typeface="Georgia" panose="02040502050405020303" pitchFamily="18" charset="0"/>
            </a:rPr>
            <a:t>Au travail</a:t>
          </a:r>
        </a:p>
      </dgm:t>
    </dgm:pt>
    <dgm:pt modelId="{07196061-066A-4402-9F67-69F6DE34D736}" type="parTrans" cxnId="{DAB8BD2F-0F22-414C-BCB7-56929CA494DC}">
      <dgm:prSet/>
      <dgm:spPr/>
      <dgm:t>
        <a:bodyPr/>
        <a:lstStyle/>
        <a:p>
          <a:endParaRPr lang="fr-FR"/>
        </a:p>
      </dgm:t>
    </dgm:pt>
    <dgm:pt modelId="{6AED4FDA-14A4-4478-AF36-B43172A62C50}" type="sibTrans" cxnId="{DAB8BD2F-0F22-414C-BCB7-56929CA494DC}">
      <dgm:prSet/>
      <dgm:spPr/>
      <dgm:t>
        <a:bodyPr/>
        <a:lstStyle/>
        <a:p>
          <a:endParaRPr lang="fr-FR"/>
        </a:p>
      </dgm:t>
    </dgm:pt>
    <dgm:pt modelId="{C1AD507E-6484-4B60-A0A5-5BCE53EE8DD3}">
      <dgm:prSet phldrT="[Texte]" custT="1"/>
      <dgm:spPr/>
      <dgm:t>
        <a:bodyPr/>
        <a:lstStyle/>
        <a:p>
          <a:r>
            <a:rPr lang="fr-FR" sz="1200" dirty="0">
              <a:latin typeface="Georgia" panose="02040502050405020303" pitchFamily="18" charset="0"/>
            </a:rPr>
            <a:t>Vous souhaitez mettre en place une formation sur mesure ?</a:t>
          </a:r>
        </a:p>
        <a:p>
          <a:endParaRPr lang="fr-FR" sz="1200" dirty="0">
            <a:latin typeface="Georgia" panose="02040502050405020303" pitchFamily="18" charset="0"/>
          </a:endParaRPr>
        </a:p>
        <a:p>
          <a:r>
            <a:rPr lang="fr-FR" sz="1200" dirty="0">
              <a:latin typeface="Georgia" panose="02040502050405020303" pitchFamily="18" charset="0"/>
            </a:rPr>
            <a:t>Contactez-nous </a:t>
          </a:r>
          <a:r>
            <a:rPr lang="fr-FR" sz="1200" dirty="0">
              <a:latin typeface="Georgia" panose="02040502050405020303" pitchFamily="18" charset="0"/>
              <a:sym typeface="Wingdings" panose="05000000000000000000" pitchFamily="2" charset="2"/>
            </a:rPr>
            <a:t></a:t>
          </a:r>
          <a:endParaRPr lang="fr-FR" sz="1200" dirty="0">
            <a:latin typeface="Georgia" panose="02040502050405020303" pitchFamily="18" charset="0"/>
          </a:endParaRPr>
        </a:p>
      </dgm:t>
    </dgm:pt>
    <dgm:pt modelId="{FEBFB799-594F-42AF-8352-34A5A73EC737}" type="parTrans" cxnId="{06A92852-CBC1-4E72-8EEF-9FAF3F35CC99}">
      <dgm:prSet/>
      <dgm:spPr/>
      <dgm:t>
        <a:bodyPr/>
        <a:lstStyle/>
        <a:p>
          <a:endParaRPr lang="fr-FR"/>
        </a:p>
      </dgm:t>
    </dgm:pt>
    <dgm:pt modelId="{0A0B96D2-035A-446C-BC35-EC3255F4762F}" type="sibTrans" cxnId="{06A92852-CBC1-4E72-8EEF-9FAF3F35CC99}">
      <dgm:prSet/>
      <dgm:spPr/>
      <dgm:t>
        <a:bodyPr/>
        <a:lstStyle/>
        <a:p>
          <a:endParaRPr lang="fr-FR"/>
        </a:p>
      </dgm:t>
    </dgm:pt>
    <dgm:pt modelId="{81276009-2C96-47DB-9C29-F66353F95AA1}">
      <dgm:prSet phldrT="[Texte]" custT="1"/>
      <dgm:spPr/>
      <dgm:t>
        <a:bodyPr/>
        <a:lstStyle/>
        <a:p>
          <a:pPr algn="ctr">
            <a:spcAft>
              <a:spcPct val="15000"/>
            </a:spcAft>
          </a:pPr>
          <a:r>
            <a:rPr lang="fr-FR" sz="1000" dirty="0">
              <a:latin typeface="Georgia" panose="02040502050405020303" pitchFamily="18" charset="0"/>
            </a:rPr>
            <a:t>Au temps de la grossesse</a:t>
          </a:r>
        </a:p>
      </dgm:t>
    </dgm:pt>
    <dgm:pt modelId="{DD6417B9-55F3-4BD2-A316-F7D32C8D5932}" type="parTrans" cxnId="{CB200D45-D2B5-4B9A-AF12-875A213739AE}">
      <dgm:prSet/>
      <dgm:spPr/>
      <dgm:t>
        <a:bodyPr/>
        <a:lstStyle/>
        <a:p>
          <a:endParaRPr lang="fr-FR"/>
        </a:p>
      </dgm:t>
    </dgm:pt>
    <dgm:pt modelId="{55FC4ECC-B78C-46A8-A948-BB649A822144}" type="sibTrans" cxnId="{CB200D45-D2B5-4B9A-AF12-875A213739AE}">
      <dgm:prSet/>
      <dgm:spPr/>
      <dgm:t>
        <a:bodyPr/>
        <a:lstStyle/>
        <a:p>
          <a:endParaRPr lang="fr-FR"/>
        </a:p>
      </dgm:t>
    </dgm:pt>
    <dgm:pt modelId="{8991E96F-C950-49D0-BE40-1C97DC898CBA}">
      <dgm:prSet phldrT="[Texte]" custT="1"/>
      <dgm:spPr/>
      <dgm:t>
        <a:bodyPr/>
        <a:lstStyle/>
        <a:p>
          <a:pPr algn="ctr">
            <a:spcAft>
              <a:spcPct val="15000"/>
            </a:spcAft>
          </a:pPr>
          <a:r>
            <a:rPr lang="fr-FR" sz="1000" dirty="0">
              <a:latin typeface="Georgia" panose="02040502050405020303" pitchFamily="18" charset="0"/>
            </a:rPr>
            <a:t>Enfants exposés</a:t>
          </a:r>
        </a:p>
      </dgm:t>
    </dgm:pt>
    <dgm:pt modelId="{2E48658E-AF92-42A6-B778-51C0E5DF43EE}" type="parTrans" cxnId="{CD8809C1-0982-4B7C-B5CC-3D68DFCC708E}">
      <dgm:prSet/>
      <dgm:spPr/>
      <dgm:t>
        <a:bodyPr/>
        <a:lstStyle/>
        <a:p>
          <a:endParaRPr lang="fr-FR"/>
        </a:p>
      </dgm:t>
    </dgm:pt>
    <dgm:pt modelId="{6B511398-687B-4915-A7B8-573785D3DBFA}" type="sibTrans" cxnId="{CD8809C1-0982-4B7C-B5CC-3D68DFCC708E}">
      <dgm:prSet/>
      <dgm:spPr/>
      <dgm:t>
        <a:bodyPr/>
        <a:lstStyle/>
        <a:p>
          <a:endParaRPr lang="fr-FR"/>
        </a:p>
      </dgm:t>
    </dgm:pt>
    <dgm:pt modelId="{ED350996-29FF-40B9-A8A1-F6738DA47925}">
      <dgm:prSet phldrT="[Texte]" custT="1"/>
      <dgm:spPr/>
      <dgm:t>
        <a:bodyPr/>
        <a:lstStyle/>
        <a:p>
          <a:pPr algn="ctr">
            <a:spcAft>
              <a:spcPct val="15000"/>
            </a:spcAft>
          </a:pPr>
          <a:r>
            <a:rPr lang="fr-FR" sz="1000" dirty="0">
              <a:latin typeface="Georgia" panose="02040502050405020303" pitchFamily="18" charset="0"/>
            </a:rPr>
            <a:t>Alcool</a:t>
          </a:r>
        </a:p>
      </dgm:t>
    </dgm:pt>
    <dgm:pt modelId="{C9489A30-B7EA-4D30-87F5-5C1B7D049F6A}" type="parTrans" cxnId="{34447274-77E9-4B4D-B1C3-344B409CE725}">
      <dgm:prSet/>
      <dgm:spPr/>
      <dgm:t>
        <a:bodyPr/>
        <a:lstStyle/>
        <a:p>
          <a:endParaRPr lang="fr-FR"/>
        </a:p>
      </dgm:t>
    </dgm:pt>
    <dgm:pt modelId="{A6938C4E-FE2F-4312-8335-4441500DF9F3}" type="sibTrans" cxnId="{34447274-77E9-4B4D-B1C3-344B409CE725}">
      <dgm:prSet/>
      <dgm:spPr/>
      <dgm:t>
        <a:bodyPr/>
        <a:lstStyle/>
        <a:p>
          <a:endParaRPr lang="fr-FR"/>
        </a:p>
      </dgm:t>
    </dgm:pt>
    <dgm:pt modelId="{DA65157C-0522-4AA7-92CC-BDE222BF5385}">
      <dgm:prSet phldrT="[Texte]" custT="1"/>
      <dgm:spPr/>
      <dgm:t>
        <a:bodyPr/>
        <a:lstStyle/>
        <a:p>
          <a:pPr algn="ctr">
            <a:spcAft>
              <a:spcPct val="15000"/>
            </a:spcAft>
          </a:pPr>
          <a:r>
            <a:rPr lang="fr-FR" sz="1000" dirty="0">
              <a:latin typeface="Georgia" panose="02040502050405020303" pitchFamily="18" charset="0"/>
            </a:rPr>
            <a:t>Auteur</a:t>
          </a:r>
        </a:p>
      </dgm:t>
    </dgm:pt>
    <dgm:pt modelId="{E2A9BAFE-0772-4E62-BB30-965CA7582675}" type="parTrans" cxnId="{B42D98D0-3DB1-439A-B75C-A9F99EE72CD0}">
      <dgm:prSet/>
      <dgm:spPr/>
      <dgm:t>
        <a:bodyPr/>
        <a:lstStyle/>
        <a:p>
          <a:endParaRPr lang="fr-FR"/>
        </a:p>
      </dgm:t>
    </dgm:pt>
    <dgm:pt modelId="{3047645E-4B4C-4709-A77E-E66A257DD1C1}" type="sibTrans" cxnId="{B42D98D0-3DB1-439A-B75C-A9F99EE72CD0}">
      <dgm:prSet/>
      <dgm:spPr/>
      <dgm:t>
        <a:bodyPr/>
        <a:lstStyle/>
        <a:p>
          <a:endParaRPr lang="fr-FR"/>
        </a:p>
      </dgm:t>
    </dgm:pt>
    <dgm:pt modelId="{A17D5F0A-1E84-4C27-ABE0-CF2590BFC8CA}">
      <dgm:prSet phldrT="[Texte]" custT="1"/>
      <dgm:spPr/>
      <dgm:t>
        <a:bodyPr/>
        <a:lstStyle/>
        <a:p>
          <a:pPr algn="ctr"/>
          <a:r>
            <a:rPr lang="fr-FR" sz="1300" dirty="0">
              <a:latin typeface="Georgia" panose="02040502050405020303" pitchFamily="18" charset="0"/>
            </a:rPr>
            <a:t>Violences sexuelles</a:t>
          </a:r>
        </a:p>
      </dgm:t>
    </dgm:pt>
    <dgm:pt modelId="{B8F3E95D-C612-4497-A64B-66340116B261}" type="sibTrans" cxnId="{2FEE82D1-8D80-4729-96C7-00E8F04FAD8B}">
      <dgm:prSet/>
      <dgm:spPr/>
      <dgm:t>
        <a:bodyPr/>
        <a:lstStyle/>
        <a:p>
          <a:endParaRPr lang="fr-FR"/>
        </a:p>
      </dgm:t>
    </dgm:pt>
    <dgm:pt modelId="{7915536A-FAF5-4997-8A26-9C23F7327F93}" type="parTrans" cxnId="{2FEE82D1-8D80-4729-96C7-00E8F04FAD8B}">
      <dgm:prSet/>
      <dgm:spPr/>
      <dgm:t>
        <a:bodyPr/>
        <a:lstStyle/>
        <a:p>
          <a:endParaRPr lang="fr-FR"/>
        </a:p>
      </dgm:t>
    </dgm:pt>
    <dgm:pt modelId="{4B3C3C4B-7F65-4A66-84D8-9B4B6EBCB4DB}">
      <dgm:prSet phldrT="[Texte]" custT="1"/>
      <dgm:spPr/>
      <dgm:t>
        <a:bodyPr/>
        <a:lstStyle/>
        <a:p>
          <a:pPr algn="ctr"/>
          <a:r>
            <a:rPr lang="fr-FR" sz="1000" dirty="0">
              <a:latin typeface="Georgia" panose="02040502050405020303" pitchFamily="18" charset="0"/>
            </a:rPr>
            <a:t>Gestion des conflits</a:t>
          </a:r>
        </a:p>
      </dgm:t>
    </dgm:pt>
    <dgm:pt modelId="{7C3369D4-3C74-451A-BB6E-5123F03DE2A3}" type="parTrans" cxnId="{6D845F72-24EB-429D-9025-81357417DAC7}">
      <dgm:prSet/>
      <dgm:spPr/>
      <dgm:t>
        <a:bodyPr/>
        <a:lstStyle/>
        <a:p>
          <a:endParaRPr lang="fr-FR"/>
        </a:p>
      </dgm:t>
    </dgm:pt>
    <dgm:pt modelId="{1BAE0805-A8AA-4A51-A4B0-09EA6AEBDD29}" type="sibTrans" cxnId="{6D845F72-24EB-429D-9025-81357417DAC7}">
      <dgm:prSet/>
      <dgm:spPr/>
      <dgm:t>
        <a:bodyPr/>
        <a:lstStyle/>
        <a:p>
          <a:endParaRPr lang="fr-FR"/>
        </a:p>
      </dgm:t>
    </dgm:pt>
    <dgm:pt modelId="{864B8F75-E11A-4C9D-90BE-5C575F625417}">
      <dgm:prSet phldrT="[Texte]" custT="1"/>
      <dgm:spPr/>
      <dgm:t>
        <a:bodyPr/>
        <a:lstStyle/>
        <a:p>
          <a:pPr algn="ctr"/>
          <a:r>
            <a:rPr lang="fr-FR" sz="1000" dirty="0">
              <a:latin typeface="Georgia" panose="02040502050405020303" pitchFamily="18" charset="0"/>
            </a:rPr>
            <a:t>Prévention des violences</a:t>
          </a:r>
        </a:p>
      </dgm:t>
    </dgm:pt>
    <dgm:pt modelId="{5A5664B2-E947-45B3-BEB8-4DC109D0A508}" type="parTrans" cxnId="{6E7FF62D-698B-419D-8D90-F4B9543F5503}">
      <dgm:prSet/>
      <dgm:spPr/>
      <dgm:t>
        <a:bodyPr/>
        <a:lstStyle/>
        <a:p>
          <a:endParaRPr lang="fr-FR"/>
        </a:p>
      </dgm:t>
    </dgm:pt>
    <dgm:pt modelId="{EDD0D846-76BA-490C-9FD2-5C871E62ED79}" type="sibTrans" cxnId="{6E7FF62D-698B-419D-8D90-F4B9543F5503}">
      <dgm:prSet/>
      <dgm:spPr/>
      <dgm:t>
        <a:bodyPr/>
        <a:lstStyle/>
        <a:p>
          <a:endParaRPr lang="fr-FR"/>
        </a:p>
      </dgm:t>
    </dgm:pt>
    <dgm:pt modelId="{919F9DB8-1BC9-40A9-8DF9-C7874A209D73}">
      <dgm:prSet phldrT="[Texte]" custT="1"/>
      <dgm:spPr/>
      <dgm:t>
        <a:bodyPr/>
        <a:lstStyle/>
        <a:p>
          <a:pPr algn="ctr"/>
          <a:r>
            <a:rPr lang="fr-FR" sz="1000" dirty="0">
              <a:latin typeface="Georgia" panose="02040502050405020303" pitchFamily="18" charset="0"/>
            </a:rPr>
            <a:t>Communication</a:t>
          </a:r>
        </a:p>
      </dgm:t>
    </dgm:pt>
    <dgm:pt modelId="{32874BE7-717D-4DBA-A686-15F963D7715A}" type="parTrans" cxnId="{E32C354A-7231-4A76-B38C-42C5EC3D32F0}">
      <dgm:prSet/>
      <dgm:spPr/>
      <dgm:t>
        <a:bodyPr/>
        <a:lstStyle/>
        <a:p>
          <a:endParaRPr lang="fr-FR"/>
        </a:p>
      </dgm:t>
    </dgm:pt>
    <dgm:pt modelId="{3BA6F48C-C9C7-4C38-8B2A-E9AA847228D6}" type="sibTrans" cxnId="{E32C354A-7231-4A76-B38C-42C5EC3D32F0}">
      <dgm:prSet/>
      <dgm:spPr/>
      <dgm:t>
        <a:bodyPr/>
        <a:lstStyle/>
        <a:p>
          <a:endParaRPr lang="fr-FR"/>
        </a:p>
      </dgm:t>
    </dgm:pt>
    <dgm:pt modelId="{E20ECCA9-ABF6-43EF-B8A8-9E2EAEE758B8}">
      <dgm:prSet phldrT="[Texte]" custT="1"/>
      <dgm:spPr/>
      <dgm:t>
        <a:bodyPr/>
        <a:lstStyle/>
        <a:p>
          <a:pPr algn="ctr"/>
          <a:r>
            <a:rPr lang="fr-FR" sz="1000" dirty="0">
              <a:latin typeface="Georgia" panose="02040502050405020303" pitchFamily="18" charset="0"/>
            </a:rPr>
            <a:t>Gestion du stress</a:t>
          </a:r>
        </a:p>
      </dgm:t>
    </dgm:pt>
    <dgm:pt modelId="{8CFF7C80-394B-4310-83D7-50C5DD33A274}" type="parTrans" cxnId="{5AD26609-004F-4003-B1F4-A6442DB84550}">
      <dgm:prSet/>
      <dgm:spPr/>
      <dgm:t>
        <a:bodyPr/>
        <a:lstStyle/>
        <a:p>
          <a:endParaRPr lang="fr-FR"/>
        </a:p>
      </dgm:t>
    </dgm:pt>
    <dgm:pt modelId="{92F0E6EE-D474-4DBF-9671-0154E21BB880}" type="sibTrans" cxnId="{5AD26609-004F-4003-B1F4-A6442DB84550}">
      <dgm:prSet/>
      <dgm:spPr/>
      <dgm:t>
        <a:bodyPr/>
        <a:lstStyle/>
        <a:p>
          <a:endParaRPr lang="fr-FR"/>
        </a:p>
      </dgm:t>
    </dgm:pt>
    <dgm:pt modelId="{FD20B82B-EDD3-4D49-A183-DEBC267E0883}">
      <dgm:prSet phldrT="[Texte]" custT="1"/>
      <dgm:spPr/>
      <dgm:t>
        <a:bodyPr/>
        <a:lstStyle/>
        <a:p>
          <a:pPr algn="ctr"/>
          <a:r>
            <a:rPr lang="fr-FR" sz="1000" dirty="0">
              <a:latin typeface="Georgia" panose="02040502050405020303" pitchFamily="18" charset="0"/>
            </a:rPr>
            <a:t>Adolescent.es victimes</a:t>
          </a:r>
        </a:p>
      </dgm:t>
    </dgm:pt>
    <dgm:pt modelId="{F5EF67F3-6974-4789-8EA6-6E737BDD2856}" type="parTrans" cxnId="{E57604AC-6B81-419E-8A6D-748226053A4E}">
      <dgm:prSet/>
      <dgm:spPr/>
      <dgm:t>
        <a:bodyPr/>
        <a:lstStyle/>
        <a:p>
          <a:endParaRPr lang="fr-FR"/>
        </a:p>
      </dgm:t>
    </dgm:pt>
    <dgm:pt modelId="{DA8AC505-7774-4B6D-9A46-85016C8D9A5A}" type="sibTrans" cxnId="{E57604AC-6B81-419E-8A6D-748226053A4E}">
      <dgm:prSet/>
      <dgm:spPr/>
      <dgm:t>
        <a:bodyPr/>
        <a:lstStyle/>
        <a:p>
          <a:endParaRPr lang="fr-FR"/>
        </a:p>
      </dgm:t>
    </dgm:pt>
    <dgm:pt modelId="{5351984C-E9FE-4CBC-BD5A-5E9335757887}">
      <dgm:prSet phldrT="[Texte]" custT="1"/>
      <dgm:spPr/>
      <dgm:t>
        <a:bodyPr/>
        <a:lstStyle/>
        <a:p>
          <a:pPr algn="ctr"/>
          <a:r>
            <a:rPr lang="fr-FR" sz="1000" dirty="0" err="1">
              <a:latin typeface="Georgia" panose="02040502050405020303" pitchFamily="18" charset="0"/>
            </a:rPr>
            <a:t>Mineur,es</a:t>
          </a:r>
          <a:r>
            <a:rPr lang="fr-FR" sz="1000" dirty="0">
              <a:latin typeface="Georgia" panose="02040502050405020303" pitchFamily="18" charset="0"/>
            </a:rPr>
            <a:t> victimes</a:t>
          </a:r>
        </a:p>
      </dgm:t>
    </dgm:pt>
    <dgm:pt modelId="{1572BCED-ED33-41F4-9269-B12C960F24E0}" type="parTrans" cxnId="{6657EB43-7EED-4D32-A459-7D35A4499034}">
      <dgm:prSet/>
      <dgm:spPr/>
      <dgm:t>
        <a:bodyPr/>
        <a:lstStyle/>
        <a:p>
          <a:endParaRPr lang="fr-FR"/>
        </a:p>
      </dgm:t>
    </dgm:pt>
    <dgm:pt modelId="{68D7514A-73E9-4B13-A87A-92FE13F68989}" type="sibTrans" cxnId="{6657EB43-7EED-4D32-A459-7D35A4499034}">
      <dgm:prSet/>
      <dgm:spPr/>
      <dgm:t>
        <a:bodyPr/>
        <a:lstStyle/>
        <a:p>
          <a:endParaRPr lang="fr-FR"/>
        </a:p>
      </dgm:t>
    </dgm:pt>
    <dgm:pt modelId="{AF0ED0BA-0D73-428D-9FD0-3F71426E553A}">
      <dgm:prSet phldrT="[Texte]" custT="1"/>
      <dgm:spPr/>
      <dgm:t>
        <a:bodyPr/>
        <a:lstStyle/>
        <a:p>
          <a:pPr algn="ctr"/>
          <a:r>
            <a:rPr lang="fr-FR" sz="1000" dirty="0">
              <a:latin typeface="Georgia" panose="02040502050405020303" pitchFamily="18" charset="0"/>
            </a:rPr>
            <a:t>inceste</a:t>
          </a:r>
        </a:p>
      </dgm:t>
    </dgm:pt>
    <dgm:pt modelId="{1DB16C41-0773-4B2C-8AE2-ECE9BF180A8D}" type="parTrans" cxnId="{0DD25F07-AF40-4B52-ACB2-E5619F18BE78}">
      <dgm:prSet/>
      <dgm:spPr/>
      <dgm:t>
        <a:bodyPr/>
        <a:lstStyle/>
        <a:p>
          <a:endParaRPr lang="fr-FR"/>
        </a:p>
      </dgm:t>
    </dgm:pt>
    <dgm:pt modelId="{5CBDE0CC-0CF1-4257-A0B2-CB1910CEBD3A}" type="sibTrans" cxnId="{0DD25F07-AF40-4B52-ACB2-E5619F18BE78}">
      <dgm:prSet/>
      <dgm:spPr/>
      <dgm:t>
        <a:bodyPr/>
        <a:lstStyle/>
        <a:p>
          <a:endParaRPr lang="fr-FR"/>
        </a:p>
      </dgm:t>
    </dgm:pt>
    <dgm:pt modelId="{D364A75B-7F16-499C-8648-213D1E37CB1A}" type="pres">
      <dgm:prSet presAssocID="{0E9639A8-68E8-418C-9A84-D14E71CDDB5E}" presName="Name0" presStyleCnt="0">
        <dgm:presLayoutVars>
          <dgm:chMax val="1"/>
          <dgm:dir/>
          <dgm:animLvl val="ctr"/>
          <dgm:resizeHandles val="exact"/>
        </dgm:presLayoutVars>
      </dgm:prSet>
      <dgm:spPr/>
    </dgm:pt>
    <dgm:pt modelId="{E9F2C49A-4A76-4860-A21B-4CFF915C048F}" type="pres">
      <dgm:prSet presAssocID="{C1AD507E-6484-4B60-A0A5-5BCE53EE8DD3}" presName="centerShape" presStyleLbl="node0" presStyleIdx="0" presStyleCnt="1"/>
      <dgm:spPr/>
    </dgm:pt>
    <dgm:pt modelId="{5431B0D6-E4F2-47EA-9DE1-E40942B25922}" type="pres">
      <dgm:prSet presAssocID="{62F58470-CE69-4492-8755-759336784F9D}" presName="node" presStyleLbl="node1" presStyleIdx="0" presStyleCnt="5" custScaleX="145990">
        <dgm:presLayoutVars>
          <dgm:bulletEnabled val="1"/>
        </dgm:presLayoutVars>
      </dgm:prSet>
      <dgm:spPr/>
    </dgm:pt>
    <dgm:pt modelId="{8C296080-7892-4E4D-AD8E-2C57CD5D5EF3}" type="pres">
      <dgm:prSet presAssocID="{62F58470-CE69-4492-8755-759336784F9D}" presName="dummy" presStyleCnt="0"/>
      <dgm:spPr/>
    </dgm:pt>
    <dgm:pt modelId="{88C1EE71-2075-4BA9-B618-6E46175A4B88}" type="pres">
      <dgm:prSet presAssocID="{0A9332BB-BA40-49F2-BA09-6D0C2BC3BD29}" presName="sibTrans" presStyleLbl="sibTrans2D1" presStyleIdx="0" presStyleCnt="5" custLinFactNeighborX="2547" custLinFactNeighborY="287"/>
      <dgm:spPr/>
    </dgm:pt>
    <dgm:pt modelId="{06B971F0-85E6-43F0-BA6C-B8FF74C8A23B}" type="pres">
      <dgm:prSet presAssocID="{A17D5F0A-1E84-4C27-ABE0-CF2590BFC8CA}" presName="node" presStyleLbl="node1" presStyleIdx="1" presStyleCnt="5" custScaleX="133213">
        <dgm:presLayoutVars>
          <dgm:bulletEnabled val="1"/>
        </dgm:presLayoutVars>
      </dgm:prSet>
      <dgm:spPr/>
    </dgm:pt>
    <dgm:pt modelId="{DC74A796-1319-498C-9869-9B777A813BE5}" type="pres">
      <dgm:prSet presAssocID="{A17D5F0A-1E84-4C27-ABE0-CF2590BFC8CA}" presName="dummy" presStyleCnt="0"/>
      <dgm:spPr/>
    </dgm:pt>
    <dgm:pt modelId="{C6757068-95F1-4FDF-A36E-A28868503C91}" type="pres">
      <dgm:prSet presAssocID="{B8F3E95D-C612-4497-A64B-66340116B261}" presName="sibTrans" presStyleLbl="sibTrans2D1" presStyleIdx="1" presStyleCnt="5"/>
      <dgm:spPr/>
    </dgm:pt>
    <dgm:pt modelId="{855AA965-C2BD-457E-A566-2985AE6E5AE5}" type="pres">
      <dgm:prSet presAssocID="{A84BA841-E3C5-4D6B-BFBD-B8DE85BAE44A}" presName="node" presStyleLbl="node1" presStyleIdx="2" presStyleCnt="5" custScaleX="126631">
        <dgm:presLayoutVars>
          <dgm:bulletEnabled val="1"/>
        </dgm:presLayoutVars>
      </dgm:prSet>
      <dgm:spPr/>
    </dgm:pt>
    <dgm:pt modelId="{F8EE65B4-3FD3-4015-91DA-EF267158700A}" type="pres">
      <dgm:prSet presAssocID="{A84BA841-E3C5-4D6B-BFBD-B8DE85BAE44A}" presName="dummy" presStyleCnt="0"/>
      <dgm:spPr/>
    </dgm:pt>
    <dgm:pt modelId="{FBCA7AA1-66E2-4DDF-B369-CFBFFBC9C8B3}" type="pres">
      <dgm:prSet presAssocID="{E41EA8EC-79BB-4049-97C5-5E1910E64996}" presName="sibTrans" presStyleLbl="sibTrans2D1" presStyleIdx="2" presStyleCnt="5"/>
      <dgm:spPr/>
    </dgm:pt>
    <dgm:pt modelId="{EC9A3BC7-9536-4579-A46A-CD3082A7A7F1}" type="pres">
      <dgm:prSet presAssocID="{7170918C-1945-4A0D-BA32-7A6C38F2EAB3}" presName="node" presStyleLbl="node1" presStyleIdx="3" presStyleCnt="5" custScaleX="138309">
        <dgm:presLayoutVars>
          <dgm:bulletEnabled val="1"/>
        </dgm:presLayoutVars>
      </dgm:prSet>
      <dgm:spPr/>
    </dgm:pt>
    <dgm:pt modelId="{E6159386-BEE0-43C8-835C-A48346B01229}" type="pres">
      <dgm:prSet presAssocID="{7170918C-1945-4A0D-BA32-7A6C38F2EAB3}" presName="dummy" presStyleCnt="0"/>
      <dgm:spPr/>
    </dgm:pt>
    <dgm:pt modelId="{8A151476-C638-4AD2-945A-971FCFCCE9E9}" type="pres">
      <dgm:prSet presAssocID="{88728136-9878-4E5F-9CE5-91C579CC9F7D}" presName="sibTrans" presStyleLbl="sibTrans2D1" presStyleIdx="3" presStyleCnt="5"/>
      <dgm:spPr/>
    </dgm:pt>
    <dgm:pt modelId="{7A43845C-1DEE-4014-89F4-60FD6AEB56CE}" type="pres">
      <dgm:prSet presAssocID="{B4EC36D3-97FB-4A09-A214-5F13E0998CDA}" presName="node" presStyleLbl="node1" presStyleIdx="4" presStyleCnt="5" custScaleX="117807">
        <dgm:presLayoutVars>
          <dgm:bulletEnabled val="1"/>
        </dgm:presLayoutVars>
      </dgm:prSet>
      <dgm:spPr/>
    </dgm:pt>
    <dgm:pt modelId="{CDF6540B-EB37-4602-86C4-1843EC2C74B8}" type="pres">
      <dgm:prSet presAssocID="{B4EC36D3-97FB-4A09-A214-5F13E0998CDA}" presName="dummy" presStyleCnt="0"/>
      <dgm:spPr/>
    </dgm:pt>
    <dgm:pt modelId="{2DE00849-6FA2-4A94-BAA8-DC1DDD3A9BD2}" type="pres">
      <dgm:prSet presAssocID="{286E17A6-CB48-411D-9102-5491A8D3BB4F}" presName="sibTrans" presStyleLbl="sibTrans2D1" presStyleIdx="4" presStyleCnt="5"/>
      <dgm:spPr/>
    </dgm:pt>
  </dgm:ptLst>
  <dgm:cxnLst>
    <dgm:cxn modelId="{0DD25F07-AF40-4B52-ACB2-E5619F18BE78}" srcId="{A17D5F0A-1E84-4C27-ABE0-CF2590BFC8CA}" destId="{AF0ED0BA-0D73-428D-9FD0-3F71426E553A}" srcOrd="2" destOrd="0" parTransId="{1DB16C41-0773-4B2C-8AE2-ECE9BF180A8D}" sibTransId="{5CBDE0CC-0CF1-4257-A0B2-CB1910CEBD3A}"/>
    <dgm:cxn modelId="{5AD26609-004F-4003-B1F4-A6442DB84550}" srcId="{7170918C-1945-4A0D-BA32-7A6C38F2EAB3}" destId="{E20ECCA9-ABF6-43EF-B8A8-9E2EAEE758B8}" srcOrd="2" destOrd="0" parTransId="{8CFF7C80-394B-4310-83D7-50C5DD33A274}" sibTransId="{92F0E6EE-D474-4DBF-9671-0154E21BB880}"/>
    <dgm:cxn modelId="{2C67A80F-B4D3-4187-950D-4BF97A6FBACB}" type="presOf" srcId="{0E9639A8-68E8-418C-9A84-D14E71CDDB5E}" destId="{D364A75B-7F16-499C-8648-213D1E37CB1A}" srcOrd="0" destOrd="0" presId="urn:microsoft.com/office/officeart/2005/8/layout/radial6"/>
    <dgm:cxn modelId="{ABF36A1C-6CEA-4528-BD85-5330C3A085FD}" type="presOf" srcId="{286E17A6-CB48-411D-9102-5491A8D3BB4F}" destId="{2DE00849-6FA2-4A94-BAA8-DC1DDD3A9BD2}" srcOrd="0" destOrd="0" presId="urn:microsoft.com/office/officeart/2005/8/layout/radial6"/>
    <dgm:cxn modelId="{5671AA2C-5538-4E17-9C7D-E88F48704051}" type="presOf" srcId="{5351984C-E9FE-4CBC-BD5A-5E9335757887}" destId="{06B971F0-85E6-43F0-BA6C-B8FF74C8A23B}" srcOrd="0" destOrd="2" presId="urn:microsoft.com/office/officeart/2005/8/layout/radial6"/>
    <dgm:cxn modelId="{6E7FF62D-698B-419D-8D90-F4B9543F5503}" srcId="{7170918C-1945-4A0D-BA32-7A6C38F2EAB3}" destId="{864B8F75-E11A-4C9D-90BE-5C575F625417}" srcOrd="0" destOrd="0" parTransId="{5A5664B2-E947-45B3-BEB8-4DC109D0A508}" sibTransId="{EDD0D846-76BA-490C-9FD2-5C871E62ED79}"/>
    <dgm:cxn modelId="{64BF1C2E-0E39-4B7D-AAB4-7BE1EB9DC415}" type="presOf" srcId="{0A9332BB-BA40-49F2-BA09-6D0C2BC3BD29}" destId="{88C1EE71-2075-4BA9-B618-6E46175A4B88}" srcOrd="0" destOrd="0" presId="urn:microsoft.com/office/officeart/2005/8/layout/radial6"/>
    <dgm:cxn modelId="{DAB8BD2F-0F22-414C-BCB7-56929CA494DC}" srcId="{B4EC36D3-97FB-4A09-A214-5F13E0998CDA}" destId="{388F0337-82E4-4D81-ABAB-580C98AFD033}" srcOrd="1" destOrd="0" parTransId="{07196061-066A-4402-9F67-69F6DE34D736}" sibTransId="{6AED4FDA-14A4-4478-AF36-B43172A62C50}"/>
    <dgm:cxn modelId="{C0EA1D30-AEBE-4BB1-A043-A4B6937068AC}" type="presOf" srcId="{88728136-9878-4E5F-9CE5-91C579CC9F7D}" destId="{8A151476-C638-4AD2-945A-971FCFCCE9E9}" srcOrd="0" destOrd="0" presId="urn:microsoft.com/office/officeart/2005/8/layout/radial6"/>
    <dgm:cxn modelId="{E64CA733-D906-4C5E-B034-34A68A454F17}" type="presOf" srcId="{4B3C3C4B-7F65-4A66-84D8-9B4B6EBCB4DB}" destId="{EC9A3BC7-9536-4579-A46A-CD3082A7A7F1}" srcOrd="0" destOrd="2" presId="urn:microsoft.com/office/officeart/2005/8/layout/radial6"/>
    <dgm:cxn modelId="{A9F77338-5F21-4B49-811B-D6DC525847AF}" type="presOf" srcId="{E20ECCA9-ABF6-43EF-B8A8-9E2EAEE758B8}" destId="{EC9A3BC7-9536-4579-A46A-CD3082A7A7F1}" srcOrd="0" destOrd="3" presId="urn:microsoft.com/office/officeart/2005/8/layout/radial6"/>
    <dgm:cxn modelId="{DA09CD3B-A6C2-4AD5-8C45-D0EDBA372621}" srcId="{C1AD507E-6484-4B60-A0A5-5BCE53EE8DD3}" destId="{62F58470-CE69-4492-8755-759336784F9D}" srcOrd="0" destOrd="0" parTransId="{59CBFE89-21BE-430B-9F0B-30BDFA735ED3}" sibTransId="{0A9332BB-BA40-49F2-BA09-6D0C2BC3BD29}"/>
    <dgm:cxn modelId="{C258F33B-19BC-4C4E-B845-24A66CB2AD67}" type="presOf" srcId="{A17D5F0A-1E84-4C27-ABE0-CF2590BFC8CA}" destId="{06B971F0-85E6-43F0-BA6C-B8FF74C8A23B}" srcOrd="0" destOrd="0" presId="urn:microsoft.com/office/officeart/2005/8/layout/radial6"/>
    <dgm:cxn modelId="{6657EB43-7EED-4D32-A459-7D35A4499034}" srcId="{A17D5F0A-1E84-4C27-ABE0-CF2590BFC8CA}" destId="{5351984C-E9FE-4CBC-BD5A-5E9335757887}" srcOrd="1" destOrd="0" parTransId="{1572BCED-ED33-41F4-9269-B12C960F24E0}" sibTransId="{68D7514A-73E9-4B13-A87A-92FE13F68989}"/>
    <dgm:cxn modelId="{E7DBC764-41CA-45E8-AFE1-208B7CAA567F}" type="presOf" srcId="{919F9DB8-1BC9-40A9-8DF9-C7874A209D73}" destId="{EC9A3BC7-9536-4579-A46A-CD3082A7A7F1}" srcOrd="0" destOrd="4" presId="urn:microsoft.com/office/officeart/2005/8/layout/radial6"/>
    <dgm:cxn modelId="{CB200D45-D2B5-4B9A-AF12-875A213739AE}" srcId="{62F58470-CE69-4492-8755-759336784F9D}" destId="{81276009-2C96-47DB-9C29-F66353F95AA1}" srcOrd="0" destOrd="0" parTransId="{DD6417B9-55F3-4BD2-A316-F7D32C8D5932}" sibTransId="{55FC4ECC-B78C-46A8-A948-BB649A822144}"/>
    <dgm:cxn modelId="{0F371E6A-18C3-4A29-A2D7-9BB7D72D8873}" type="presOf" srcId="{62F58470-CE69-4492-8755-759336784F9D}" destId="{5431B0D6-E4F2-47EA-9DE1-E40942B25922}" srcOrd="0" destOrd="0" presId="urn:microsoft.com/office/officeart/2005/8/layout/radial6"/>
    <dgm:cxn modelId="{E32C354A-7231-4A76-B38C-42C5EC3D32F0}" srcId="{7170918C-1945-4A0D-BA32-7A6C38F2EAB3}" destId="{919F9DB8-1BC9-40A9-8DF9-C7874A209D73}" srcOrd="3" destOrd="0" parTransId="{32874BE7-717D-4DBA-A686-15F963D7715A}" sibTransId="{3BA6F48C-C9C7-4C38-8B2A-E9AA847228D6}"/>
    <dgm:cxn modelId="{BABF0F6D-65AE-467C-9F93-C126B28467A6}" srcId="{C1AD507E-6484-4B60-A0A5-5BCE53EE8DD3}" destId="{A84BA841-E3C5-4D6B-BFBD-B8DE85BAE44A}" srcOrd="2" destOrd="0" parTransId="{307C0E48-4F02-4F03-AA80-62AF0F7C2389}" sibTransId="{E41EA8EC-79BB-4049-97C5-5E1910E64996}"/>
    <dgm:cxn modelId="{EE3E474E-183B-401F-ACFB-38E7699FA80F}" type="presOf" srcId="{AF0ED0BA-0D73-428D-9FD0-3F71426E553A}" destId="{06B971F0-85E6-43F0-BA6C-B8FF74C8A23B}" srcOrd="0" destOrd="3" presId="urn:microsoft.com/office/officeart/2005/8/layout/radial6"/>
    <dgm:cxn modelId="{43176E6E-C8D7-4CA5-BBEC-2AAA9CDB263D}" type="presOf" srcId="{E41EA8EC-79BB-4049-97C5-5E1910E64996}" destId="{FBCA7AA1-66E2-4DDF-B369-CFBFFBC9C8B3}" srcOrd="0" destOrd="0" presId="urn:microsoft.com/office/officeart/2005/8/layout/radial6"/>
    <dgm:cxn modelId="{DB536870-604F-4DAD-BE81-CC2502FF0003}" type="presOf" srcId="{81276009-2C96-47DB-9C29-F66353F95AA1}" destId="{5431B0D6-E4F2-47EA-9DE1-E40942B25922}" srcOrd="0" destOrd="1" presId="urn:microsoft.com/office/officeart/2005/8/layout/radial6"/>
    <dgm:cxn modelId="{06A92852-CBC1-4E72-8EEF-9FAF3F35CC99}" srcId="{0E9639A8-68E8-418C-9A84-D14E71CDDB5E}" destId="{C1AD507E-6484-4B60-A0A5-5BCE53EE8DD3}" srcOrd="0" destOrd="0" parTransId="{FEBFB799-594F-42AF-8352-34A5A73EC737}" sibTransId="{0A0B96D2-035A-446C-BC35-EC3255F4762F}"/>
    <dgm:cxn modelId="{6D845F72-24EB-429D-9025-81357417DAC7}" srcId="{7170918C-1945-4A0D-BA32-7A6C38F2EAB3}" destId="{4B3C3C4B-7F65-4A66-84D8-9B4B6EBCB4DB}" srcOrd="1" destOrd="0" parTransId="{7C3369D4-3C74-451A-BB6E-5123F03DE2A3}" sibTransId="{1BAE0805-A8AA-4A51-A4B0-09EA6AEBDD29}"/>
    <dgm:cxn modelId="{34447274-77E9-4B4D-B1C3-344B409CE725}" srcId="{62F58470-CE69-4492-8755-759336784F9D}" destId="{ED350996-29FF-40B9-A8A1-F6738DA47925}" srcOrd="3" destOrd="0" parTransId="{C9489A30-B7EA-4D30-87F5-5C1B7D049F6A}" sibTransId="{A6938C4E-FE2F-4312-8335-4441500DF9F3}"/>
    <dgm:cxn modelId="{8401237B-C35B-4A3A-8E85-B23BE6CFF089}" type="presOf" srcId="{8991E96F-C950-49D0-BE40-1C97DC898CBA}" destId="{5431B0D6-E4F2-47EA-9DE1-E40942B25922}" srcOrd="0" destOrd="2" presId="urn:microsoft.com/office/officeart/2005/8/layout/radial6"/>
    <dgm:cxn modelId="{780C7687-0CC2-4225-B6E5-0212268612B2}" type="presOf" srcId="{A84BA841-E3C5-4D6B-BFBD-B8DE85BAE44A}" destId="{855AA965-C2BD-457E-A566-2985AE6E5AE5}" srcOrd="0" destOrd="0" presId="urn:microsoft.com/office/officeart/2005/8/layout/radial6"/>
    <dgm:cxn modelId="{2690EB98-F0FD-4FB8-A894-E4B7625657F8}" srcId="{B4EC36D3-97FB-4A09-A214-5F13E0998CDA}" destId="{0026D4A7-2A34-4E1D-9241-2BD61A5D7453}" srcOrd="0" destOrd="0" parTransId="{1A4D0330-6567-4FFB-9835-02BEB7523798}" sibTransId="{0CA9C8BF-233A-4617-A0F3-334B6401A53C}"/>
    <dgm:cxn modelId="{E57604AC-6B81-419E-8A6D-748226053A4E}" srcId="{A17D5F0A-1E84-4C27-ABE0-CF2590BFC8CA}" destId="{FD20B82B-EDD3-4D49-A183-DEBC267E0883}" srcOrd="0" destOrd="0" parTransId="{F5EF67F3-6974-4789-8EA6-6E737BDD2856}" sibTransId="{DA8AC505-7774-4B6D-9A46-85016C8D9A5A}"/>
    <dgm:cxn modelId="{543375B0-7057-4C95-A230-D49E0A7CB8DE}" type="presOf" srcId="{ED350996-29FF-40B9-A8A1-F6738DA47925}" destId="{5431B0D6-E4F2-47EA-9DE1-E40942B25922}" srcOrd="0" destOrd="4" presId="urn:microsoft.com/office/officeart/2005/8/layout/radial6"/>
    <dgm:cxn modelId="{CD8809C1-0982-4B7C-B5CC-3D68DFCC708E}" srcId="{62F58470-CE69-4492-8755-759336784F9D}" destId="{8991E96F-C950-49D0-BE40-1C97DC898CBA}" srcOrd="1" destOrd="0" parTransId="{2E48658E-AF92-42A6-B778-51C0E5DF43EE}" sibTransId="{6B511398-687B-4915-A7B8-573785D3DBFA}"/>
    <dgm:cxn modelId="{1715F8C3-3C1A-40F8-AA53-7BF98A3E164D}" srcId="{C1AD507E-6484-4B60-A0A5-5BCE53EE8DD3}" destId="{7170918C-1945-4A0D-BA32-7A6C38F2EAB3}" srcOrd="3" destOrd="0" parTransId="{21872CFA-31A6-4C9B-B69B-C843673B5A8D}" sibTransId="{88728136-9878-4E5F-9CE5-91C579CC9F7D}"/>
    <dgm:cxn modelId="{B42D98D0-3DB1-439A-B75C-A9F99EE72CD0}" srcId="{62F58470-CE69-4492-8755-759336784F9D}" destId="{DA65157C-0522-4AA7-92CC-BDE222BF5385}" srcOrd="2" destOrd="0" parTransId="{E2A9BAFE-0772-4E62-BB30-965CA7582675}" sibTransId="{3047645E-4B4C-4709-A77E-E66A257DD1C1}"/>
    <dgm:cxn modelId="{2FEE82D1-8D80-4729-96C7-00E8F04FAD8B}" srcId="{C1AD507E-6484-4B60-A0A5-5BCE53EE8DD3}" destId="{A17D5F0A-1E84-4C27-ABE0-CF2590BFC8CA}" srcOrd="1" destOrd="0" parTransId="{7915536A-FAF5-4997-8A26-9C23F7327F93}" sibTransId="{B8F3E95D-C612-4497-A64B-66340116B261}"/>
    <dgm:cxn modelId="{085AF6D1-BB61-401B-9D02-FF9DD4FC9B87}" type="presOf" srcId="{864B8F75-E11A-4C9D-90BE-5C575F625417}" destId="{EC9A3BC7-9536-4579-A46A-CD3082A7A7F1}" srcOrd="0" destOrd="1" presId="urn:microsoft.com/office/officeart/2005/8/layout/radial6"/>
    <dgm:cxn modelId="{6EE3C1D3-49AB-4A20-B1C6-7784598AC75E}" type="presOf" srcId="{C1AD507E-6484-4B60-A0A5-5BCE53EE8DD3}" destId="{E9F2C49A-4A76-4860-A21B-4CFF915C048F}" srcOrd="0" destOrd="0" presId="urn:microsoft.com/office/officeart/2005/8/layout/radial6"/>
    <dgm:cxn modelId="{3E6DC5DA-2961-465A-9B1A-005FAE4C415B}" type="presOf" srcId="{FD20B82B-EDD3-4D49-A183-DEBC267E0883}" destId="{06B971F0-85E6-43F0-BA6C-B8FF74C8A23B}" srcOrd="0" destOrd="1" presId="urn:microsoft.com/office/officeart/2005/8/layout/radial6"/>
    <dgm:cxn modelId="{017005DE-C4B3-468B-9E37-D2644FF6BC0B}" type="presOf" srcId="{B8F3E95D-C612-4497-A64B-66340116B261}" destId="{C6757068-95F1-4FDF-A36E-A28868503C91}" srcOrd="0" destOrd="0" presId="urn:microsoft.com/office/officeart/2005/8/layout/radial6"/>
    <dgm:cxn modelId="{8C93B2E3-3E7E-43A9-B85A-60F7E94E25D0}" type="presOf" srcId="{B4EC36D3-97FB-4A09-A214-5F13E0998CDA}" destId="{7A43845C-1DEE-4014-89F4-60FD6AEB56CE}" srcOrd="0" destOrd="0" presId="urn:microsoft.com/office/officeart/2005/8/layout/radial6"/>
    <dgm:cxn modelId="{7EC794EA-2FC1-4061-9665-B7A65D1DE64F}" srcId="{C1AD507E-6484-4B60-A0A5-5BCE53EE8DD3}" destId="{B4EC36D3-97FB-4A09-A214-5F13E0998CDA}" srcOrd="4" destOrd="0" parTransId="{F3E5BE3F-987B-4E5B-A858-ACCD34A7848B}" sibTransId="{286E17A6-CB48-411D-9102-5491A8D3BB4F}"/>
    <dgm:cxn modelId="{A30905ED-ABD0-4651-B715-19292F0E87A0}" type="presOf" srcId="{388F0337-82E4-4D81-ABAB-580C98AFD033}" destId="{7A43845C-1DEE-4014-89F4-60FD6AEB56CE}" srcOrd="0" destOrd="2" presId="urn:microsoft.com/office/officeart/2005/8/layout/radial6"/>
    <dgm:cxn modelId="{A02B33EE-B8ED-4FBF-8A76-9EB3D59FEB62}" type="presOf" srcId="{DA65157C-0522-4AA7-92CC-BDE222BF5385}" destId="{5431B0D6-E4F2-47EA-9DE1-E40942B25922}" srcOrd="0" destOrd="3" presId="urn:microsoft.com/office/officeart/2005/8/layout/radial6"/>
    <dgm:cxn modelId="{AEFC7FF1-3F77-4CC4-90E7-DCBECEB145D8}" type="presOf" srcId="{0026D4A7-2A34-4E1D-9241-2BD61A5D7453}" destId="{7A43845C-1DEE-4014-89F4-60FD6AEB56CE}" srcOrd="0" destOrd="1" presId="urn:microsoft.com/office/officeart/2005/8/layout/radial6"/>
    <dgm:cxn modelId="{52D667F6-EB56-489C-A234-67A2331CCCB3}" type="presOf" srcId="{7170918C-1945-4A0D-BA32-7A6C38F2EAB3}" destId="{EC9A3BC7-9536-4579-A46A-CD3082A7A7F1}" srcOrd="0" destOrd="0" presId="urn:microsoft.com/office/officeart/2005/8/layout/radial6"/>
    <dgm:cxn modelId="{3FB9F924-285F-40FB-A2A0-CCC385EFA8B2}" type="presParOf" srcId="{D364A75B-7F16-499C-8648-213D1E37CB1A}" destId="{E9F2C49A-4A76-4860-A21B-4CFF915C048F}" srcOrd="0" destOrd="0" presId="urn:microsoft.com/office/officeart/2005/8/layout/radial6"/>
    <dgm:cxn modelId="{8275CCB5-AE14-40A1-B3D0-265ABAE62463}" type="presParOf" srcId="{D364A75B-7F16-499C-8648-213D1E37CB1A}" destId="{5431B0D6-E4F2-47EA-9DE1-E40942B25922}" srcOrd="1" destOrd="0" presId="urn:microsoft.com/office/officeart/2005/8/layout/radial6"/>
    <dgm:cxn modelId="{25A50CF2-AAA3-4786-B95D-831533559249}" type="presParOf" srcId="{D364A75B-7F16-499C-8648-213D1E37CB1A}" destId="{8C296080-7892-4E4D-AD8E-2C57CD5D5EF3}" srcOrd="2" destOrd="0" presId="urn:microsoft.com/office/officeart/2005/8/layout/radial6"/>
    <dgm:cxn modelId="{DE66D5CD-B453-4645-9A0E-BA0D4C06DC10}" type="presParOf" srcId="{D364A75B-7F16-499C-8648-213D1E37CB1A}" destId="{88C1EE71-2075-4BA9-B618-6E46175A4B88}" srcOrd="3" destOrd="0" presId="urn:microsoft.com/office/officeart/2005/8/layout/radial6"/>
    <dgm:cxn modelId="{E3C8B614-705C-4183-88DD-AC437E879E7B}" type="presParOf" srcId="{D364A75B-7F16-499C-8648-213D1E37CB1A}" destId="{06B971F0-85E6-43F0-BA6C-B8FF74C8A23B}" srcOrd="4" destOrd="0" presId="urn:microsoft.com/office/officeart/2005/8/layout/radial6"/>
    <dgm:cxn modelId="{E4A06623-AF06-4A88-A9FE-B1208AECE075}" type="presParOf" srcId="{D364A75B-7F16-499C-8648-213D1E37CB1A}" destId="{DC74A796-1319-498C-9869-9B777A813BE5}" srcOrd="5" destOrd="0" presId="urn:microsoft.com/office/officeart/2005/8/layout/radial6"/>
    <dgm:cxn modelId="{449DD2E7-8FEA-4139-904E-23A9EFEB4506}" type="presParOf" srcId="{D364A75B-7F16-499C-8648-213D1E37CB1A}" destId="{C6757068-95F1-4FDF-A36E-A28868503C91}" srcOrd="6" destOrd="0" presId="urn:microsoft.com/office/officeart/2005/8/layout/radial6"/>
    <dgm:cxn modelId="{73A38057-871C-4DE4-B4D9-D35A15E10928}" type="presParOf" srcId="{D364A75B-7F16-499C-8648-213D1E37CB1A}" destId="{855AA965-C2BD-457E-A566-2985AE6E5AE5}" srcOrd="7" destOrd="0" presId="urn:microsoft.com/office/officeart/2005/8/layout/radial6"/>
    <dgm:cxn modelId="{280DF960-A085-4482-8323-463318CA74BE}" type="presParOf" srcId="{D364A75B-7F16-499C-8648-213D1E37CB1A}" destId="{F8EE65B4-3FD3-4015-91DA-EF267158700A}" srcOrd="8" destOrd="0" presId="urn:microsoft.com/office/officeart/2005/8/layout/radial6"/>
    <dgm:cxn modelId="{21AE3F30-83F4-4256-B75B-306CDA0280D6}" type="presParOf" srcId="{D364A75B-7F16-499C-8648-213D1E37CB1A}" destId="{FBCA7AA1-66E2-4DDF-B369-CFBFFBC9C8B3}" srcOrd="9" destOrd="0" presId="urn:microsoft.com/office/officeart/2005/8/layout/radial6"/>
    <dgm:cxn modelId="{615FABAB-360F-47CD-9F0D-02664E5B544D}" type="presParOf" srcId="{D364A75B-7F16-499C-8648-213D1E37CB1A}" destId="{EC9A3BC7-9536-4579-A46A-CD3082A7A7F1}" srcOrd="10" destOrd="0" presId="urn:microsoft.com/office/officeart/2005/8/layout/radial6"/>
    <dgm:cxn modelId="{CD6D4A76-D8E5-4910-B9DB-63643F47982B}" type="presParOf" srcId="{D364A75B-7F16-499C-8648-213D1E37CB1A}" destId="{E6159386-BEE0-43C8-835C-A48346B01229}" srcOrd="11" destOrd="0" presId="urn:microsoft.com/office/officeart/2005/8/layout/radial6"/>
    <dgm:cxn modelId="{A37443DF-0817-4198-BD85-345F78518983}" type="presParOf" srcId="{D364A75B-7F16-499C-8648-213D1E37CB1A}" destId="{8A151476-C638-4AD2-945A-971FCFCCE9E9}" srcOrd="12" destOrd="0" presId="urn:microsoft.com/office/officeart/2005/8/layout/radial6"/>
    <dgm:cxn modelId="{11AE997C-8FED-4EBA-87A0-0D8EBCE46DBA}" type="presParOf" srcId="{D364A75B-7F16-499C-8648-213D1E37CB1A}" destId="{7A43845C-1DEE-4014-89F4-60FD6AEB56CE}" srcOrd="13" destOrd="0" presId="urn:microsoft.com/office/officeart/2005/8/layout/radial6"/>
    <dgm:cxn modelId="{3DD082E4-141F-4158-B4BC-0E11C9BDD468}" type="presParOf" srcId="{D364A75B-7F16-499C-8648-213D1E37CB1A}" destId="{CDF6540B-EB37-4602-86C4-1843EC2C74B8}" srcOrd="14" destOrd="0" presId="urn:microsoft.com/office/officeart/2005/8/layout/radial6"/>
    <dgm:cxn modelId="{4B8AA974-4850-41D4-9844-195CF846A3D0}" type="presParOf" srcId="{D364A75B-7F16-499C-8648-213D1E37CB1A}" destId="{2DE00849-6FA2-4A94-BAA8-DC1DDD3A9BD2}"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336D7-4274-4781-916A-33A5A78758D8}">
      <dsp:nvSpPr>
        <dsp:cNvPr id="0" name=""/>
        <dsp:cNvSpPr/>
      </dsp:nvSpPr>
      <dsp:spPr>
        <a:xfrm rot="5400000">
          <a:off x="-95974" y="98454"/>
          <a:ext cx="639827" cy="447878"/>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dirty="0">
              <a:latin typeface="Georgia" panose="02040502050405020303" pitchFamily="18" charset="0"/>
            </a:rPr>
            <a:t>P 4</a:t>
          </a:r>
        </a:p>
      </dsp:txBody>
      <dsp:txXfrm rot="-5400000">
        <a:off x="1" y="226418"/>
        <a:ext cx="447878" cy="191949"/>
      </dsp:txXfrm>
    </dsp:sp>
    <dsp:sp modelId="{C9A24134-B0DE-4CAC-9A19-21E322FE254E}">
      <dsp:nvSpPr>
        <dsp:cNvPr id="0" name=""/>
        <dsp:cNvSpPr/>
      </dsp:nvSpPr>
      <dsp:spPr>
        <a:xfrm rot="5400000">
          <a:off x="3237221" y="-2786862"/>
          <a:ext cx="415887" cy="599457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a:latin typeface="Georgia" panose="02040502050405020303" pitchFamily="18" charset="0"/>
            </a:rPr>
            <a:t>Accueillir et Accompagner les victimes de violences au sein du couple</a:t>
          </a:r>
          <a:r>
            <a:rPr lang="fr-FR" sz="1300" kern="1200" dirty="0">
              <a:latin typeface="Georgia" panose="02040502050405020303" pitchFamily="18" charset="0"/>
            </a:rPr>
            <a:t>	</a:t>
          </a:r>
        </a:p>
      </dsp:txBody>
      <dsp:txXfrm rot="-5400000">
        <a:off x="447878" y="22783"/>
        <a:ext cx="5974271" cy="375283"/>
      </dsp:txXfrm>
    </dsp:sp>
    <dsp:sp modelId="{4D9D630B-F7CB-4B3A-A8EC-E9180CD06849}">
      <dsp:nvSpPr>
        <dsp:cNvPr id="0" name=""/>
        <dsp:cNvSpPr/>
      </dsp:nvSpPr>
      <dsp:spPr>
        <a:xfrm rot="5400000">
          <a:off x="-95974" y="663808"/>
          <a:ext cx="639827" cy="447878"/>
        </a:xfrm>
        <a:prstGeom prst="chevron">
          <a:avLst/>
        </a:prstGeom>
        <a:solidFill>
          <a:schemeClr val="accent4">
            <a:hueOff val="1485099"/>
            <a:satOff val="-6853"/>
            <a:lumOff val="252"/>
            <a:alphaOff val="0"/>
          </a:schemeClr>
        </a:solidFill>
        <a:ln w="12700" cap="flat" cmpd="sng" algn="ctr">
          <a:solidFill>
            <a:schemeClr val="accent4">
              <a:hueOff val="1485099"/>
              <a:satOff val="-6853"/>
              <a:lumOff val="2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P 5</a:t>
          </a:r>
          <a:endParaRPr lang="fr-FR" sz="1300" kern="1200" dirty="0">
            <a:latin typeface="Georgia" panose="02040502050405020303" pitchFamily="18" charset="0"/>
          </a:endParaRPr>
        </a:p>
      </dsp:txBody>
      <dsp:txXfrm rot="-5400000">
        <a:off x="1" y="791772"/>
        <a:ext cx="447878" cy="191949"/>
      </dsp:txXfrm>
    </dsp:sp>
    <dsp:sp modelId="{8F485F76-4963-4CDF-8889-D5187A3C361E}">
      <dsp:nvSpPr>
        <dsp:cNvPr id="0" name=""/>
        <dsp:cNvSpPr/>
      </dsp:nvSpPr>
      <dsp:spPr>
        <a:xfrm rot="5400000">
          <a:off x="3237221" y="-2221508"/>
          <a:ext cx="415887" cy="5994573"/>
        </a:xfrm>
        <a:prstGeom prst="round2SameRect">
          <a:avLst/>
        </a:prstGeom>
        <a:solidFill>
          <a:schemeClr val="lt1">
            <a:alpha val="90000"/>
            <a:hueOff val="0"/>
            <a:satOff val="0"/>
            <a:lumOff val="0"/>
            <a:alphaOff val="0"/>
          </a:schemeClr>
        </a:solidFill>
        <a:ln w="12700" cap="flat" cmpd="sng" algn="ctr">
          <a:solidFill>
            <a:schemeClr val="accent4">
              <a:hueOff val="1485099"/>
              <a:satOff val="-6853"/>
              <a:lumOff val="2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a:latin typeface="Georgia" panose="02040502050405020303" pitchFamily="18" charset="0"/>
            </a:rPr>
            <a:t>Accueillir et Accompagner les enfants victimes des violences conjugales</a:t>
          </a:r>
        </a:p>
      </dsp:txBody>
      <dsp:txXfrm rot="-5400000">
        <a:off x="447878" y="588137"/>
        <a:ext cx="5974271" cy="375283"/>
      </dsp:txXfrm>
    </dsp:sp>
    <dsp:sp modelId="{58D63A57-0B6A-4BF8-91A2-DFB41B043880}">
      <dsp:nvSpPr>
        <dsp:cNvPr id="0" name=""/>
        <dsp:cNvSpPr/>
      </dsp:nvSpPr>
      <dsp:spPr>
        <a:xfrm rot="5400000">
          <a:off x="-95974" y="1229163"/>
          <a:ext cx="639827" cy="447878"/>
        </a:xfrm>
        <a:prstGeom prst="chevron">
          <a:avLst/>
        </a:prstGeom>
        <a:solidFill>
          <a:schemeClr val="accent4">
            <a:hueOff val="2970198"/>
            <a:satOff val="-13705"/>
            <a:lumOff val="504"/>
            <a:alphaOff val="0"/>
          </a:schemeClr>
        </a:solidFill>
        <a:ln w="12700" cap="flat" cmpd="sng" algn="ctr">
          <a:solidFill>
            <a:schemeClr val="accent4">
              <a:hueOff val="2970198"/>
              <a:satOff val="-13705"/>
              <a:lumOff val="50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P 6</a:t>
          </a:r>
          <a:endParaRPr lang="fr-FR" sz="1300" kern="1200" dirty="0">
            <a:latin typeface="Georgia" panose="02040502050405020303" pitchFamily="18" charset="0"/>
          </a:endParaRPr>
        </a:p>
      </dsp:txBody>
      <dsp:txXfrm rot="-5400000">
        <a:off x="1" y="1357127"/>
        <a:ext cx="447878" cy="191949"/>
      </dsp:txXfrm>
    </dsp:sp>
    <dsp:sp modelId="{831EF2AD-3E47-40E8-80E9-F70698A2CD1A}">
      <dsp:nvSpPr>
        <dsp:cNvPr id="0" name=""/>
        <dsp:cNvSpPr/>
      </dsp:nvSpPr>
      <dsp:spPr>
        <a:xfrm rot="5400000">
          <a:off x="3237221" y="-1657122"/>
          <a:ext cx="415887" cy="5994573"/>
        </a:xfrm>
        <a:prstGeom prst="round2SameRect">
          <a:avLst/>
        </a:prstGeom>
        <a:solidFill>
          <a:schemeClr val="lt1">
            <a:alpha val="90000"/>
            <a:hueOff val="0"/>
            <a:satOff val="0"/>
            <a:lumOff val="0"/>
            <a:alphaOff val="0"/>
          </a:schemeClr>
        </a:solidFill>
        <a:ln w="12700" cap="flat" cmpd="sng" algn="ctr">
          <a:solidFill>
            <a:schemeClr val="accent4">
              <a:hueOff val="2970198"/>
              <a:satOff val="-13705"/>
              <a:lumOff val="5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None/>
          </a:pPr>
          <a:r>
            <a:rPr lang="fr-FR" sz="1400" kern="1200" dirty="0">
              <a:latin typeface="Georgia" panose="02040502050405020303" pitchFamily="18" charset="0"/>
            </a:rPr>
            <a:t>Accueillir et Orienter les auteur.es de violences au sein du couple</a:t>
          </a:r>
        </a:p>
      </dsp:txBody>
      <dsp:txXfrm rot="-5400000">
        <a:off x="447878" y="1152523"/>
        <a:ext cx="5974271" cy="375283"/>
      </dsp:txXfrm>
    </dsp:sp>
    <dsp:sp modelId="{74BF3ECD-9F0D-4F61-91EE-328E1B63E1C2}">
      <dsp:nvSpPr>
        <dsp:cNvPr id="0" name=""/>
        <dsp:cNvSpPr/>
      </dsp:nvSpPr>
      <dsp:spPr>
        <a:xfrm rot="5400000">
          <a:off x="-95974" y="1794517"/>
          <a:ext cx="639827" cy="447878"/>
        </a:xfrm>
        <a:prstGeom prst="chevron">
          <a:avLst/>
        </a:prstGeom>
        <a:solidFill>
          <a:schemeClr val="accent4">
            <a:hueOff val="4455297"/>
            <a:satOff val="-20558"/>
            <a:lumOff val="756"/>
            <a:alphaOff val="0"/>
          </a:schemeClr>
        </a:solidFill>
        <a:ln w="12700" cap="flat" cmpd="sng" algn="ctr">
          <a:solidFill>
            <a:schemeClr val="accent4">
              <a:hueOff val="4455297"/>
              <a:satOff val="-20558"/>
              <a:lumOff val="75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P 7</a:t>
          </a:r>
          <a:endParaRPr lang="fr-FR" sz="1300" kern="1200" dirty="0">
            <a:latin typeface="Georgia" panose="02040502050405020303" pitchFamily="18" charset="0"/>
          </a:endParaRPr>
        </a:p>
      </dsp:txBody>
      <dsp:txXfrm rot="-5400000">
        <a:off x="1" y="1922481"/>
        <a:ext cx="447878" cy="191949"/>
      </dsp:txXfrm>
    </dsp:sp>
    <dsp:sp modelId="{3B172A9C-7C37-4E48-B016-609E2FA30087}">
      <dsp:nvSpPr>
        <dsp:cNvPr id="0" name=""/>
        <dsp:cNvSpPr/>
      </dsp:nvSpPr>
      <dsp:spPr>
        <a:xfrm rot="5400000">
          <a:off x="3237221" y="-1090799"/>
          <a:ext cx="415887" cy="5994573"/>
        </a:xfrm>
        <a:prstGeom prst="round2SameRect">
          <a:avLst/>
        </a:prstGeom>
        <a:solidFill>
          <a:schemeClr val="lt1">
            <a:alpha val="90000"/>
            <a:hueOff val="0"/>
            <a:satOff val="0"/>
            <a:lumOff val="0"/>
            <a:alphaOff val="0"/>
          </a:schemeClr>
        </a:solidFill>
        <a:ln w="12700" cap="flat" cmpd="sng" algn="ctr">
          <a:solidFill>
            <a:schemeClr val="accent4">
              <a:hueOff val="4455297"/>
              <a:satOff val="-20558"/>
              <a:lumOff val="7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a:latin typeface="Georgia" panose="02040502050405020303" pitchFamily="18" charset="0"/>
            </a:rPr>
            <a:t>Accueillir et Accompagner </a:t>
          </a:r>
          <a:r>
            <a:rPr lang="fr-FR" sz="1400" kern="1200" dirty="0" err="1">
              <a:latin typeface="Georgia" panose="02040502050405020303" pitchFamily="18" charset="0"/>
            </a:rPr>
            <a:t>un.e</a:t>
          </a:r>
          <a:r>
            <a:rPr lang="fr-FR" sz="1400" kern="1200" dirty="0">
              <a:latin typeface="Georgia" panose="02040502050405020303" pitchFamily="18" charset="0"/>
            </a:rPr>
            <a:t> </a:t>
          </a:r>
          <a:r>
            <a:rPr lang="fr-FR" sz="1400" kern="1200" dirty="0" err="1">
              <a:latin typeface="Georgia" panose="02040502050405020303" pitchFamily="18" charset="0"/>
            </a:rPr>
            <a:t>adolescent.e</a:t>
          </a:r>
          <a:r>
            <a:rPr lang="fr-FR" sz="1400" kern="1200" dirty="0">
              <a:latin typeface="Georgia" panose="02040502050405020303" pitchFamily="18" charset="0"/>
            </a:rPr>
            <a:t> victime de violences sexuelles</a:t>
          </a:r>
        </a:p>
      </dsp:txBody>
      <dsp:txXfrm rot="-5400000">
        <a:off x="447878" y="1718846"/>
        <a:ext cx="5974271" cy="375283"/>
      </dsp:txXfrm>
    </dsp:sp>
    <dsp:sp modelId="{B325DADB-89A2-4BBC-8BAF-BDFAA2D5BEB8}">
      <dsp:nvSpPr>
        <dsp:cNvPr id="0" name=""/>
        <dsp:cNvSpPr/>
      </dsp:nvSpPr>
      <dsp:spPr>
        <a:xfrm rot="5400000">
          <a:off x="-95974" y="2359872"/>
          <a:ext cx="639827" cy="447878"/>
        </a:xfrm>
        <a:prstGeom prst="chevron">
          <a:avLst/>
        </a:prstGeom>
        <a:solidFill>
          <a:schemeClr val="accent4">
            <a:hueOff val="5940396"/>
            <a:satOff val="-27410"/>
            <a:lumOff val="1009"/>
            <a:alphaOff val="0"/>
          </a:schemeClr>
        </a:solidFill>
        <a:ln w="12700" cap="flat" cmpd="sng" algn="ctr">
          <a:solidFill>
            <a:schemeClr val="accent4">
              <a:hueOff val="5940396"/>
              <a:satOff val="-27410"/>
              <a:lumOff val="100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P 8</a:t>
          </a:r>
          <a:endParaRPr lang="fr-FR" sz="1300" kern="1200" dirty="0">
            <a:latin typeface="Georgia" panose="02040502050405020303" pitchFamily="18" charset="0"/>
          </a:endParaRPr>
        </a:p>
      </dsp:txBody>
      <dsp:txXfrm rot="-5400000">
        <a:off x="1" y="2487836"/>
        <a:ext cx="447878" cy="191949"/>
      </dsp:txXfrm>
    </dsp:sp>
    <dsp:sp modelId="{97BF56A9-24AE-4D57-A1BB-5E9E630105DD}">
      <dsp:nvSpPr>
        <dsp:cNvPr id="0" name=""/>
        <dsp:cNvSpPr/>
      </dsp:nvSpPr>
      <dsp:spPr>
        <a:xfrm rot="5400000">
          <a:off x="3237221" y="-525444"/>
          <a:ext cx="415887" cy="5994573"/>
        </a:xfrm>
        <a:prstGeom prst="round2SameRect">
          <a:avLst/>
        </a:prstGeom>
        <a:solidFill>
          <a:schemeClr val="lt1">
            <a:alpha val="90000"/>
            <a:hueOff val="0"/>
            <a:satOff val="0"/>
            <a:lumOff val="0"/>
            <a:alphaOff val="0"/>
          </a:schemeClr>
        </a:solidFill>
        <a:ln w="12700" cap="flat" cmpd="sng" algn="ctr">
          <a:solidFill>
            <a:schemeClr val="accent4">
              <a:hueOff val="5940396"/>
              <a:satOff val="-27410"/>
              <a:lumOff val="10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a:latin typeface="Georgia" panose="02040502050405020303" pitchFamily="18" charset="0"/>
            </a:rPr>
            <a:t>Accueillir et Accompagner </a:t>
          </a:r>
          <a:r>
            <a:rPr lang="fr-FR" sz="1400" kern="1200" dirty="0" err="1">
              <a:latin typeface="Georgia" panose="02040502050405020303" pitchFamily="18" charset="0"/>
            </a:rPr>
            <a:t>un.e</a:t>
          </a:r>
          <a:r>
            <a:rPr lang="fr-FR" sz="1400" kern="1200" dirty="0">
              <a:latin typeface="Georgia" panose="02040502050405020303" pitchFamily="18" charset="0"/>
            </a:rPr>
            <a:t> </a:t>
          </a:r>
          <a:r>
            <a:rPr lang="fr-FR" sz="1400" kern="1200" dirty="0" err="1">
              <a:latin typeface="Georgia" panose="02040502050405020303" pitchFamily="18" charset="0"/>
            </a:rPr>
            <a:t>adolescent.e</a:t>
          </a:r>
          <a:r>
            <a:rPr lang="fr-FR" sz="1400" kern="1200" dirty="0">
              <a:latin typeface="Georgia" panose="02040502050405020303" pitchFamily="18" charset="0"/>
            </a:rPr>
            <a:t> victime de violences sexuelles en consultation psychologique</a:t>
          </a:r>
        </a:p>
      </dsp:txBody>
      <dsp:txXfrm rot="-5400000">
        <a:off x="447878" y="2284201"/>
        <a:ext cx="5974271" cy="375283"/>
      </dsp:txXfrm>
    </dsp:sp>
    <dsp:sp modelId="{8C8B300A-ED24-42EC-90E5-C7B3D103A7DA}">
      <dsp:nvSpPr>
        <dsp:cNvPr id="0" name=""/>
        <dsp:cNvSpPr/>
      </dsp:nvSpPr>
      <dsp:spPr>
        <a:xfrm rot="5400000">
          <a:off x="-95974" y="2925226"/>
          <a:ext cx="639827" cy="447878"/>
        </a:xfrm>
        <a:prstGeom prst="chevron">
          <a:avLst/>
        </a:prstGeom>
        <a:solidFill>
          <a:schemeClr val="accent4">
            <a:hueOff val="7425494"/>
            <a:satOff val="-34263"/>
            <a:lumOff val="1261"/>
            <a:alphaOff val="0"/>
          </a:schemeClr>
        </a:solidFill>
        <a:ln w="12700" cap="flat" cmpd="sng" algn="ctr">
          <a:solidFill>
            <a:schemeClr val="accent4">
              <a:hueOff val="7425494"/>
              <a:satOff val="-34263"/>
              <a:lumOff val="126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P 9</a:t>
          </a:r>
          <a:endParaRPr lang="fr-FR" sz="1300" kern="1200" dirty="0">
            <a:latin typeface="Georgia" panose="02040502050405020303" pitchFamily="18" charset="0"/>
          </a:endParaRPr>
        </a:p>
      </dsp:txBody>
      <dsp:txXfrm rot="-5400000">
        <a:off x="1" y="3053190"/>
        <a:ext cx="447878" cy="191949"/>
      </dsp:txXfrm>
    </dsp:sp>
    <dsp:sp modelId="{0259090F-0EFA-43C6-846B-B54E1B80594F}">
      <dsp:nvSpPr>
        <dsp:cNvPr id="0" name=""/>
        <dsp:cNvSpPr/>
      </dsp:nvSpPr>
      <dsp:spPr>
        <a:xfrm rot="5400000">
          <a:off x="3237221" y="39910"/>
          <a:ext cx="415887" cy="5994573"/>
        </a:xfrm>
        <a:prstGeom prst="round2SameRect">
          <a:avLst/>
        </a:prstGeom>
        <a:solidFill>
          <a:schemeClr val="lt1">
            <a:alpha val="90000"/>
            <a:hueOff val="0"/>
            <a:satOff val="0"/>
            <a:lumOff val="0"/>
            <a:alphaOff val="0"/>
          </a:schemeClr>
        </a:solidFill>
        <a:ln w="12700" cap="flat" cmpd="sng" algn="ctr">
          <a:solidFill>
            <a:schemeClr val="accent4">
              <a:hueOff val="7425494"/>
              <a:satOff val="-34263"/>
              <a:lumOff val="12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fr-FR" sz="1400" kern="1200" dirty="0">
              <a:latin typeface="Georgia" panose="02040502050405020303" pitchFamily="18" charset="0"/>
            </a:rPr>
            <a:t>Accueillir, Accompagner, Orienter une personne en souffrance psychologique</a:t>
          </a:r>
        </a:p>
      </dsp:txBody>
      <dsp:txXfrm rot="-5400000">
        <a:off x="447878" y="2849555"/>
        <a:ext cx="5974271" cy="375283"/>
      </dsp:txXfrm>
    </dsp:sp>
    <dsp:sp modelId="{3F89D518-1BEB-4FCE-939E-A74C4FCA42C2}">
      <dsp:nvSpPr>
        <dsp:cNvPr id="0" name=""/>
        <dsp:cNvSpPr/>
      </dsp:nvSpPr>
      <dsp:spPr>
        <a:xfrm rot="5400000">
          <a:off x="-95974" y="3490581"/>
          <a:ext cx="639827" cy="447878"/>
        </a:xfrm>
        <a:prstGeom prst="chevron">
          <a:avLst/>
        </a:prstGeom>
        <a:solidFill>
          <a:schemeClr val="accent4">
            <a:hueOff val="8910593"/>
            <a:satOff val="-41115"/>
            <a:lumOff val="1513"/>
            <a:alphaOff val="0"/>
          </a:schemeClr>
        </a:solidFill>
        <a:ln w="12700" cap="flat" cmpd="sng" algn="ctr">
          <a:solidFill>
            <a:schemeClr val="accent4">
              <a:hueOff val="8910593"/>
              <a:satOff val="-41115"/>
              <a:lumOff val="151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a:latin typeface="Georgia" panose="02040502050405020303" pitchFamily="18" charset="0"/>
            </a:rPr>
            <a:t> p 10</a:t>
          </a:r>
          <a:endParaRPr lang="fr-FR" sz="1300" kern="1200" dirty="0">
            <a:latin typeface="Georgia" panose="02040502050405020303" pitchFamily="18" charset="0"/>
          </a:endParaRPr>
        </a:p>
      </dsp:txBody>
      <dsp:txXfrm rot="-5400000">
        <a:off x="1" y="3618545"/>
        <a:ext cx="447878" cy="191949"/>
      </dsp:txXfrm>
    </dsp:sp>
    <dsp:sp modelId="{BD07ED6F-487F-4B05-AEDE-78CC2F9EBA41}">
      <dsp:nvSpPr>
        <dsp:cNvPr id="0" name=""/>
        <dsp:cNvSpPr/>
      </dsp:nvSpPr>
      <dsp:spPr>
        <a:xfrm rot="5400000">
          <a:off x="3237221" y="605264"/>
          <a:ext cx="415887" cy="5994573"/>
        </a:xfrm>
        <a:prstGeom prst="round2SameRect">
          <a:avLst/>
        </a:prstGeom>
        <a:solidFill>
          <a:schemeClr val="lt1">
            <a:alpha val="90000"/>
            <a:hueOff val="0"/>
            <a:satOff val="0"/>
            <a:lumOff val="0"/>
            <a:alphaOff val="0"/>
          </a:schemeClr>
        </a:solidFill>
        <a:ln w="12700" cap="flat" cmpd="sng" algn="ctr">
          <a:solidFill>
            <a:schemeClr val="accent4">
              <a:hueOff val="8910593"/>
              <a:satOff val="-41115"/>
              <a:lumOff val="1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latin typeface="Georgia" panose="02040502050405020303" pitchFamily="18" charset="0"/>
            </a:rPr>
            <a:t>Gestion de la violence et de l’agressivité par les professionnels</a:t>
          </a:r>
        </a:p>
      </dsp:txBody>
      <dsp:txXfrm rot="-5400000">
        <a:off x="447878" y="3414909"/>
        <a:ext cx="5974271" cy="375283"/>
      </dsp:txXfrm>
    </dsp:sp>
    <dsp:sp modelId="{46400930-9B2E-4EB4-8916-D13B337086F4}">
      <dsp:nvSpPr>
        <dsp:cNvPr id="0" name=""/>
        <dsp:cNvSpPr/>
      </dsp:nvSpPr>
      <dsp:spPr>
        <a:xfrm rot="5400000">
          <a:off x="-95974" y="4055935"/>
          <a:ext cx="639827" cy="447878"/>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fr-FR" sz="1300" kern="1200" dirty="0">
              <a:latin typeface="Georgia" panose="02040502050405020303" pitchFamily="18" charset="0"/>
            </a:rPr>
            <a:t> p 11</a:t>
          </a:r>
        </a:p>
      </dsp:txBody>
      <dsp:txXfrm rot="-5400000">
        <a:off x="1" y="4183899"/>
        <a:ext cx="447878" cy="191949"/>
      </dsp:txXfrm>
    </dsp:sp>
    <dsp:sp modelId="{0E6D269C-4444-4EF8-9E9D-B2971C5EF3D6}">
      <dsp:nvSpPr>
        <dsp:cNvPr id="0" name=""/>
        <dsp:cNvSpPr/>
      </dsp:nvSpPr>
      <dsp:spPr>
        <a:xfrm rot="5400000">
          <a:off x="3237221" y="1170619"/>
          <a:ext cx="415887" cy="5994573"/>
        </a:xfrm>
        <a:prstGeom prst="round2SameRect">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latin typeface="Georgia" panose="02040502050405020303" pitchFamily="18" charset="0"/>
            </a:rPr>
            <a:t>Repérage de la maltraitance sur les publics vulnérables</a:t>
          </a:r>
        </a:p>
      </dsp:txBody>
      <dsp:txXfrm rot="-5400000">
        <a:off x="447878" y="3980264"/>
        <a:ext cx="5974271" cy="375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00849-6FA2-4A94-BAA8-DC1DDD3A9BD2}">
      <dsp:nvSpPr>
        <dsp:cNvPr id="0" name=""/>
        <dsp:cNvSpPr/>
      </dsp:nvSpPr>
      <dsp:spPr>
        <a:xfrm>
          <a:off x="1159556" y="706354"/>
          <a:ext cx="4711922" cy="4711922"/>
        </a:xfrm>
        <a:prstGeom prst="blockArc">
          <a:avLst>
            <a:gd name="adj1" fmla="val 11880000"/>
            <a:gd name="adj2" fmla="val 16200000"/>
            <a:gd name="adj3" fmla="val 4644"/>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A151476-C638-4AD2-945A-971FCFCCE9E9}">
      <dsp:nvSpPr>
        <dsp:cNvPr id="0" name=""/>
        <dsp:cNvSpPr/>
      </dsp:nvSpPr>
      <dsp:spPr>
        <a:xfrm>
          <a:off x="1159556" y="706354"/>
          <a:ext cx="4711922" cy="4711922"/>
        </a:xfrm>
        <a:prstGeom prst="blockArc">
          <a:avLst>
            <a:gd name="adj1" fmla="val 7560000"/>
            <a:gd name="adj2" fmla="val 11880000"/>
            <a:gd name="adj3" fmla="val 4644"/>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BCA7AA1-66E2-4DDF-B369-CFBFFBC9C8B3}">
      <dsp:nvSpPr>
        <dsp:cNvPr id="0" name=""/>
        <dsp:cNvSpPr/>
      </dsp:nvSpPr>
      <dsp:spPr>
        <a:xfrm>
          <a:off x="1159556" y="706354"/>
          <a:ext cx="4711922" cy="4711922"/>
        </a:xfrm>
        <a:prstGeom prst="blockArc">
          <a:avLst>
            <a:gd name="adj1" fmla="val 3240000"/>
            <a:gd name="adj2" fmla="val 7560000"/>
            <a:gd name="adj3" fmla="val 4644"/>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6757068-95F1-4FDF-A36E-A28868503C91}">
      <dsp:nvSpPr>
        <dsp:cNvPr id="0" name=""/>
        <dsp:cNvSpPr/>
      </dsp:nvSpPr>
      <dsp:spPr>
        <a:xfrm>
          <a:off x="1159556" y="706354"/>
          <a:ext cx="4711922" cy="4711922"/>
        </a:xfrm>
        <a:prstGeom prst="blockArc">
          <a:avLst>
            <a:gd name="adj1" fmla="val 20520000"/>
            <a:gd name="adj2" fmla="val 3240000"/>
            <a:gd name="adj3" fmla="val 4644"/>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8C1EE71-2075-4BA9-B618-6E46175A4B88}">
      <dsp:nvSpPr>
        <dsp:cNvPr id="0" name=""/>
        <dsp:cNvSpPr/>
      </dsp:nvSpPr>
      <dsp:spPr>
        <a:xfrm>
          <a:off x="1279569" y="719877"/>
          <a:ext cx="4711922" cy="4711922"/>
        </a:xfrm>
        <a:prstGeom prst="blockArc">
          <a:avLst>
            <a:gd name="adj1" fmla="val 16200000"/>
            <a:gd name="adj2" fmla="val 20520000"/>
            <a:gd name="adj3" fmla="val 4644"/>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9F2C49A-4A76-4860-A21B-4CFF915C048F}">
      <dsp:nvSpPr>
        <dsp:cNvPr id="0" name=""/>
        <dsp:cNvSpPr/>
      </dsp:nvSpPr>
      <dsp:spPr>
        <a:xfrm>
          <a:off x="2430040" y="1976838"/>
          <a:ext cx="2170954" cy="217095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kern="1200" dirty="0">
              <a:latin typeface="Georgia" panose="02040502050405020303" pitchFamily="18" charset="0"/>
            </a:rPr>
            <a:t>Vous souhaitez mettre en place une formation sur mesure ?</a:t>
          </a:r>
        </a:p>
        <a:p>
          <a:pPr marL="0" lvl="0" indent="0" algn="ctr" defTabSz="533400">
            <a:lnSpc>
              <a:spcPct val="90000"/>
            </a:lnSpc>
            <a:spcBef>
              <a:spcPct val="0"/>
            </a:spcBef>
            <a:spcAft>
              <a:spcPct val="35000"/>
            </a:spcAft>
            <a:buNone/>
          </a:pPr>
          <a:endParaRPr lang="fr-FR" sz="1200" kern="1200" dirty="0">
            <a:latin typeface="Georgia" panose="02040502050405020303" pitchFamily="18" charset="0"/>
          </a:endParaRPr>
        </a:p>
        <a:p>
          <a:pPr marL="0" lvl="0" indent="0" algn="ctr" defTabSz="533400">
            <a:lnSpc>
              <a:spcPct val="90000"/>
            </a:lnSpc>
            <a:spcBef>
              <a:spcPct val="0"/>
            </a:spcBef>
            <a:spcAft>
              <a:spcPct val="35000"/>
            </a:spcAft>
            <a:buNone/>
          </a:pPr>
          <a:r>
            <a:rPr lang="fr-FR" sz="1200" kern="1200" dirty="0">
              <a:latin typeface="Georgia" panose="02040502050405020303" pitchFamily="18" charset="0"/>
            </a:rPr>
            <a:t>Contactez-nous </a:t>
          </a:r>
          <a:r>
            <a:rPr lang="fr-FR" sz="1200" kern="1200" dirty="0">
              <a:latin typeface="Georgia" panose="02040502050405020303" pitchFamily="18" charset="0"/>
              <a:sym typeface="Wingdings" panose="05000000000000000000" pitchFamily="2" charset="2"/>
            </a:rPr>
            <a:t></a:t>
          </a:r>
          <a:endParaRPr lang="fr-FR" sz="1200" kern="1200" dirty="0">
            <a:latin typeface="Georgia" panose="02040502050405020303" pitchFamily="18" charset="0"/>
          </a:endParaRPr>
        </a:p>
      </dsp:txBody>
      <dsp:txXfrm>
        <a:off x="2747969" y="2294767"/>
        <a:ext cx="1535096" cy="1535096"/>
      </dsp:txXfrm>
    </dsp:sp>
    <dsp:sp modelId="{5431B0D6-E4F2-47EA-9DE1-E40942B25922}">
      <dsp:nvSpPr>
        <dsp:cNvPr id="0" name=""/>
        <dsp:cNvSpPr/>
      </dsp:nvSpPr>
      <dsp:spPr>
        <a:xfrm>
          <a:off x="2406235" y="1228"/>
          <a:ext cx="2218563" cy="151966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ts val="0"/>
            </a:spcAft>
            <a:buNone/>
          </a:pPr>
          <a:r>
            <a:rPr lang="fr-FR" sz="1300" kern="1200">
              <a:latin typeface="Georgia" panose="02040502050405020303" pitchFamily="18" charset="0"/>
            </a:rPr>
            <a:t>Violences</a:t>
          </a:r>
        </a:p>
        <a:p>
          <a:pPr marL="0" lvl="0" indent="0" algn="ctr" defTabSz="577850">
            <a:lnSpc>
              <a:spcPct val="90000"/>
            </a:lnSpc>
            <a:spcBef>
              <a:spcPct val="0"/>
            </a:spcBef>
            <a:spcAft>
              <a:spcPts val="0"/>
            </a:spcAft>
            <a:buNone/>
          </a:pPr>
          <a:r>
            <a:rPr lang="fr-FR" sz="1300" kern="1200">
              <a:latin typeface="Georgia" panose="02040502050405020303" pitchFamily="18" charset="0"/>
            </a:rPr>
            <a:t>au sein du </a:t>
          </a:r>
          <a:r>
            <a:rPr lang="fr-FR" sz="1300" kern="1200" dirty="0">
              <a:latin typeface="Georgia" panose="02040502050405020303" pitchFamily="18" charset="0"/>
            </a:rPr>
            <a:t>couple</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Au temps de la grossesse</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Enfants exposés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Auteur</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Alcool</a:t>
          </a:r>
        </a:p>
      </dsp:txBody>
      <dsp:txXfrm>
        <a:off x="2731136" y="223778"/>
        <a:ext cx="1568761" cy="1074568"/>
      </dsp:txXfrm>
    </dsp:sp>
    <dsp:sp modelId="{06B971F0-85E6-43F0-BA6C-B8FF74C8A23B}">
      <dsp:nvSpPr>
        <dsp:cNvPr id="0" name=""/>
        <dsp:cNvSpPr/>
      </dsp:nvSpPr>
      <dsp:spPr>
        <a:xfrm>
          <a:off x="4691941" y="1591355"/>
          <a:ext cx="2024395" cy="151966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latin typeface="Georgia" panose="02040502050405020303" pitchFamily="18" charset="0"/>
            </a:rPr>
            <a:t>Violences sexuelles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Adolescent.es victimes</a:t>
          </a:r>
        </a:p>
        <a:p>
          <a:pPr marL="57150" lvl="1" indent="-57150" algn="ctr" defTabSz="444500">
            <a:lnSpc>
              <a:spcPct val="90000"/>
            </a:lnSpc>
            <a:spcBef>
              <a:spcPct val="0"/>
            </a:spcBef>
            <a:spcAft>
              <a:spcPct val="15000"/>
            </a:spcAft>
            <a:buChar char="•"/>
          </a:pPr>
          <a:r>
            <a:rPr lang="fr-FR" sz="1000" kern="1200" dirty="0" err="1">
              <a:latin typeface="Georgia" panose="02040502050405020303" pitchFamily="18" charset="0"/>
            </a:rPr>
            <a:t>Mineur,es</a:t>
          </a:r>
          <a:r>
            <a:rPr lang="fr-FR" sz="1000" kern="1200" dirty="0">
              <a:latin typeface="Georgia" panose="02040502050405020303" pitchFamily="18" charset="0"/>
            </a:rPr>
            <a:t> victimes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inceste</a:t>
          </a:r>
        </a:p>
      </dsp:txBody>
      <dsp:txXfrm>
        <a:off x="4988407" y="1813905"/>
        <a:ext cx="1431463" cy="1074568"/>
      </dsp:txXfrm>
    </dsp:sp>
    <dsp:sp modelId="{855AA965-C2BD-457E-A566-2985AE6E5AE5}">
      <dsp:nvSpPr>
        <dsp:cNvPr id="0" name=""/>
        <dsp:cNvSpPr/>
      </dsp:nvSpPr>
      <dsp:spPr>
        <a:xfrm>
          <a:off x="3905974" y="4164234"/>
          <a:ext cx="1924371" cy="151966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latin typeface="Georgia" panose="02040502050405020303" pitchFamily="18" charset="0"/>
            </a:rPr>
            <a:t>Maltraitance Bientraitance</a:t>
          </a:r>
        </a:p>
        <a:p>
          <a:pPr marL="0" lvl="0" indent="0" algn="ctr" defTabSz="577850">
            <a:lnSpc>
              <a:spcPct val="90000"/>
            </a:lnSpc>
            <a:spcBef>
              <a:spcPct val="0"/>
            </a:spcBef>
            <a:spcAft>
              <a:spcPct val="35000"/>
            </a:spcAft>
            <a:buNone/>
          </a:pPr>
          <a:r>
            <a:rPr lang="fr-FR" sz="1300" kern="1200" dirty="0">
              <a:latin typeface="Georgia" panose="02040502050405020303" pitchFamily="18" charset="0"/>
            </a:rPr>
            <a:t>Violences institutionnelles</a:t>
          </a:r>
        </a:p>
        <a:p>
          <a:pPr marL="0" lvl="0" indent="0" algn="ctr" defTabSz="577850">
            <a:lnSpc>
              <a:spcPct val="90000"/>
            </a:lnSpc>
            <a:spcBef>
              <a:spcPct val="0"/>
            </a:spcBef>
            <a:spcAft>
              <a:spcPct val="35000"/>
            </a:spcAft>
            <a:buNone/>
          </a:pPr>
          <a:r>
            <a:rPr lang="fr-FR" sz="1300" kern="1200" dirty="0">
              <a:latin typeface="Georgia" panose="02040502050405020303" pitchFamily="18" charset="0"/>
            </a:rPr>
            <a:t>Personnes vulnérables</a:t>
          </a:r>
        </a:p>
      </dsp:txBody>
      <dsp:txXfrm>
        <a:off x="4187792" y="4386784"/>
        <a:ext cx="1360735" cy="1074568"/>
      </dsp:txXfrm>
    </dsp:sp>
    <dsp:sp modelId="{EC9A3BC7-9536-4579-A46A-CD3082A7A7F1}">
      <dsp:nvSpPr>
        <dsp:cNvPr id="0" name=""/>
        <dsp:cNvSpPr/>
      </dsp:nvSpPr>
      <dsp:spPr>
        <a:xfrm>
          <a:off x="1111956" y="4164234"/>
          <a:ext cx="2101838" cy="151966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latin typeface="Georgia" panose="02040502050405020303" pitchFamily="18" charset="0"/>
            </a:rPr>
            <a:t>Violences au travail</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Prévention des violences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Gestion des conflits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Gestion du stress</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Communication</a:t>
          </a:r>
        </a:p>
      </dsp:txBody>
      <dsp:txXfrm>
        <a:off x="1419763" y="4386784"/>
        <a:ext cx="1486224" cy="1074568"/>
      </dsp:txXfrm>
    </dsp:sp>
    <dsp:sp modelId="{7A43845C-1DEE-4014-89F4-60FD6AEB56CE}">
      <dsp:nvSpPr>
        <dsp:cNvPr id="0" name=""/>
        <dsp:cNvSpPr/>
      </dsp:nvSpPr>
      <dsp:spPr>
        <a:xfrm>
          <a:off x="431758" y="1591355"/>
          <a:ext cx="1790275" cy="1519668"/>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latin typeface="Georgia" panose="02040502050405020303" pitchFamily="18" charset="0"/>
            </a:rPr>
            <a:t>Harcèlement</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Scolaire</a:t>
          </a:r>
        </a:p>
        <a:p>
          <a:pPr marL="57150" lvl="1" indent="-57150" algn="ctr" defTabSz="444500">
            <a:lnSpc>
              <a:spcPct val="90000"/>
            </a:lnSpc>
            <a:spcBef>
              <a:spcPct val="0"/>
            </a:spcBef>
            <a:spcAft>
              <a:spcPct val="15000"/>
            </a:spcAft>
            <a:buChar char="•"/>
          </a:pPr>
          <a:r>
            <a:rPr lang="fr-FR" sz="1000" kern="1200" dirty="0">
              <a:latin typeface="Georgia" panose="02040502050405020303" pitchFamily="18" charset="0"/>
            </a:rPr>
            <a:t>Au travail</a:t>
          </a:r>
        </a:p>
      </dsp:txBody>
      <dsp:txXfrm>
        <a:off x="693938" y="1813905"/>
        <a:ext cx="1265915" cy="10745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VERSION EN TRAVAIL – A NE PAS DIFFUSER</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95BB73-CD07-4378-9850-08FE9A0F4BC3}" type="datetimeFigureOut">
              <a:rPr lang="fr-FR" smtClean="0"/>
              <a:t>20/12/2021</a:t>
            </a:fld>
            <a:endParaRPr lang="fr-F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Formations PREVIOS 2020</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06E2AE-4EC4-4BDC-A1A0-69AEFC29F881}" type="slidenum">
              <a:rPr lang="fr-FR" smtClean="0"/>
              <a:t>‹N°›</a:t>
            </a:fld>
            <a:endParaRPr lang="fr-FR"/>
          </a:p>
        </p:txBody>
      </p:sp>
    </p:spTree>
    <p:extLst>
      <p:ext uri="{BB962C8B-B14F-4D97-AF65-F5344CB8AC3E}">
        <p14:creationId xmlns:p14="http://schemas.microsoft.com/office/powerpoint/2010/main" val="6945454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VERSION EN TRAVAIL – A NE PAS DIFFUSER</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5FD38-8F89-4290-AA2B-83BD6DDBB81B}" type="datetimeFigureOut">
              <a:rPr lang="fr-FR" smtClean="0"/>
              <a:t>20/12/2021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Formations PREVIOS 2020</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F3789-BB66-4562-81EB-0A28742A6C37}" type="slidenum">
              <a:rPr lang="fr-FR" smtClean="0"/>
              <a:t>‹N°›</a:t>
            </a:fld>
            <a:endParaRPr lang="fr-FR"/>
          </a:p>
        </p:txBody>
      </p:sp>
    </p:spTree>
    <p:extLst>
      <p:ext uri="{BB962C8B-B14F-4D97-AF65-F5344CB8AC3E}">
        <p14:creationId xmlns:p14="http://schemas.microsoft.com/office/powerpoint/2010/main" val="37552458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35F3789-BB66-4562-81EB-0A28742A6C37}" type="slidenum">
              <a:rPr lang="fr-FR" smtClean="0"/>
              <a:t>2</a:t>
            </a:fld>
            <a:endParaRPr lang="fr-FR"/>
          </a:p>
        </p:txBody>
      </p:sp>
      <p:sp>
        <p:nvSpPr>
          <p:cNvPr id="5" name="Espace réservé du pied de page 4"/>
          <p:cNvSpPr>
            <a:spLocks noGrp="1"/>
          </p:cNvSpPr>
          <p:nvPr>
            <p:ph type="ftr" sz="quarter" idx="11"/>
          </p:nvPr>
        </p:nvSpPr>
        <p:spPr/>
        <p:txBody>
          <a:bodyPr/>
          <a:lstStyle/>
          <a:p>
            <a:r>
              <a:rPr lang="fr-FR"/>
              <a:t>Formations PREVIOS 2020</a:t>
            </a:r>
          </a:p>
        </p:txBody>
      </p:sp>
    </p:spTree>
    <p:extLst>
      <p:ext uri="{BB962C8B-B14F-4D97-AF65-F5344CB8AC3E}">
        <p14:creationId xmlns:p14="http://schemas.microsoft.com/office/powerpoint/2010/main" val="232323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a:t>Formations PREVIOS 2020</a:t>
            </a:r>
          </a:p>
        </p:txBody>
      </p:sp>
      <p:sp>
        <p:nvSpPr>
          <p:cNvPr id="5" name="Espace réservé du numéro de diapositive 4"/>
          <p:cNvSpPr>
            <a:spLocks noGrp="1"/>
          </p:cNvSpPr>
          <p:nvPr>
            <p:ph type="sldNum" sz="quarter" idx="11"/>
          </p:nvPr>
        </p:nvSpPr>
        <p:spPr/>
        <p:txBody>
          <a:bodyPr/>
          <a:lstStyle/>
          <a:p>
            <a:fld id="{735F3789-BB66-4562-81EB-0A28742A6C37}" type="slidenum">
              <a:rPr lang="fr-FR" smtClean="0"/>
              <a:t>11</a:t>
            </a:fld>
            <a:endParaRPr lang="fr-FR"/>
          </a:p>
        </p:txBody>
      </p:sp>
    </p:spTree>
    <p:extLst>
      <p:ext uri="{BB962C8B-B14F-4D97-AF65-F5344CB8AC3E}">
        <p14:creationId xmlns:p14="http://schemas.microsoft.com/office/powerpoint/2010/main" val="3266923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a:t>Formations PREVIOS 2020</a:t>
            </a:r>
          </a:p>
        </p:txBody>
      </p:sp>
      <p:sp>
        <p:nvSpPr>
          <p:cNvPr id="5" name="Espace réservé du numéro de diapositive 4"/>
          <p:cNvSpPr>
            <a:spLocks noGrp="1"/>
          </p:cNvSpPr>
          <p:nvPr>
            <p:ph type="sldNum" sz="quarter" idx="11"/>
          </p:nvPr>
        </p:nvSpPr>
        <p:spPr/>
        <p:txBody>
          <a:bodyPr/>
          <a:lstStyle/>
          <a:p>
            <a:fld id="{735F3789-BB66-4562-81EB-0A28742A6C37}" type="slidenum">
              <a:rPr lang="fr-FR" smtClean="0"/>
              <a:t>14</a:t>
            </a:fld>
            <a:endParaRPr lang="fr-FR"/>
          </a:p>
        </p:txBody>
      </p:sp>
    </p:spTree>
    <p:extLst>
      <p:ext uri="{BB962C8B-B14F-4D97-AF65-F5344CB8AC3E}">
        <p14:creationId xmlns:p14="http://schemas.microsoft.com/office/powerpoint/2010/main" val="220848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E5BA5970-A305-48DD-BDA3-843652B9D756}" type="datetime1">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366932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2C07BA80-2713-4B7D-90AC-4F54B0903588}" type="datetime1">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419682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3BEB11B-9262-4F1F-AAB4-691D2791B91F}" type="datetime1">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239947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B870C5F-B11C-42EE-9569-89DA8CA01D5F}" type="datetime1">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401667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9A3C9-5EEF-4C3A-8CB2-87C34915DAD5}" type="datetime1">
              <a:rPr lang="fr-FR" smtClean="0"/>
              <a:t>20/12/2021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2363341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BDB86D05-9144-4367-A63D-B24E41637C18}" type="datetime1">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3717318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8BD0B123-99BE-4F19-B236-7CF1EC36D688}" type="datetime1">
              <a:rPr lang="fr-FR" smtClean="0"/>
              <a:t>20/12/2021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354913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054AF620-E767-4AAF-A64E-62D9044C381A}" type="datetime1">
              <a:rPr lang="fr-FR" smtClean="0"/>
              <a:t>20/12/2021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107119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03EAF-39CF-4289-AB54-18554706E22E}" type="datetime1">
              <a:rPr lang="fr-FR" smtClean="0"/>
              <a:t>20/12/2021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297316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91C01-D529-4D87-8FF7-E8D8D90D1A0E}" type="datetime1">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268865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1C387A-FE37-4B6F-BCAD-F38BCA0D434C}" type="datetime1">
              <a:rPr lang="fr-FR" smtClean="0"/>
              <a:t>20/12/2021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855878C-A324-4A54-BFC8-E1905C812A6D}" type="slidenum">
              <a:rPr lang="fr-FR" smtClean="0"/>
              <a:t>‹N°›</a:t>
            </a:fld>
            <a:endParaRPr lang="fr-FR"/>
          </a:p>
        </p:txBody>
      </p:sp>
    </p:spTree>
    <p:extLst>
      <p:ext uri="{BB962C8B-B14F-4D97-AF65-F5344CB8AC3E}">
        <p14:creationId xmlns:p14="http://schemas.microsoft.com/office/powerpoint/2010/main" val="6890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7CFB6-69E4-4F7D-A8A1-F2D3DE613F0B}" type="datetime1">
              <a:rPr lang="fr-FR" smtClean="0"/>
              <a:t>20/12/2021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5878C-A324-4A54-BFC8-E1905C812A6D}" type="slidenum">
              <a:rPr lang="fr-FR" smtClean="0"/>
              <a:t>‹N°›</a:t>
            </a:fld>
            <a:endParaRPr lang="fr-FR"/>
          </a:p>
        </p:txBody>
      </p:sp>
    </p:spTree>
    <p:extLst>
      <p:ext uri="{BB962C8B-B14F-4D97-AF65-F5344CB8AC3E}">
        <p14:creationId xmlns:p14="http://schemas.microsoft.com/office/powerpoint/2010/main" val="266398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seauprevios.fr/"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news.reseauprevios.fr/formations/formations-previo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preventionviolence@yahoo.fr" TargetMode="External"/><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hyperlink" Target="http://news.reseauprevios.fr/formations/formations-previos/" TargetMode="External"/><Relationship Id="rId4" Type="http://schemas.openxmlformats.org/officeDocument/2006/relationships/hyperlink" Target="mailto:serviceformation@reseauprevios.fr"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http://news.reseauprevios.fr/formations/formations-previo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ews.reseauprevios.fr/ressources/lettres-dinformation/" TargetMode="External"/><Relationship Id="rId2" Type="http://schemas.openxmlformats.org/officeDocument/2006/relationships/hyperlink" Target="https://my.sendinblue.com/users/subscribe/js_id/2bq1v/id/1"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news.reseauprevios.fr/formations/formations-previo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Diagonal Corners Rounded 9"/>
          <p:cNvSpPr/>
          <p:nvPr/>
        </p:nvSpPr>
        <p:spPr>
          <a:xfrm>
            <a:off x="4442307" y="237566"/>
            <a:ext cx="6246056" cy="1663163"/>
          </a:xfrm>
          <a:prstGeom prst="round2DiagRect">
            <a:avLst/>
          </a:prstGeom>
          <a:solidFill>
            <a:schemeClr val="accent1">
              <a:alpha val="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p:cNvSpPr>
            <a:spLocks noGrp="1"/>
          </p:cNvSpPr>
          <p:nvPr>
            <p:ph type="title"/>
          </p:nvPr>
        </p:nvSpPr>
        <p:spPr>
          <a:xfrm>
            <a:off x="3776870" y="365125"/>
            <a:ext cx="7576930" cy="1325563"/>
          </a:xfrm>
        </p:spPr>
        <p:txBody>
          <a:bodyPr>
            <a:normAutofit/>
          </a:bodyPr>
          <a:lstStyle/>
          <a:p>
            <a:pPr algn="ctr"/>
            <a:r>
              <a:rPr lang="fr-FR" dirty="0">
                <a:solidFill>
                  <a:schemeClr val="tx2"/>
                </a:solidFill>
                <a:latin typeface="Century Gothic" panose="020B0502020202020204" pitchFamily="34" charset="0"/>
              </a:rPr>
              <a:t>Les formations professionnelles 2022</a:t>
            </a:r>
            <a:endParaRPr lang="fr-FR" sz="1600" dirty="0">
              <a:solidFill>
                <a:schemeClr val="tx2"/>
              </a:solidFill>
              <a:latin typeface="Century Gothic" panose="020B0502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099"/>
            <a:ext cx="3578246" cy="1076839"/>
          </a:xfrm>
          <a:prstGeom prst="rect">
            <a:avLst/>
          </a:prstGeom>
        </p:spPr>
      </p:pic>
      <p:sp>
        <p:nvSpPr>
          <p:cNvPr id="7" name="TextBox 6"/>
          <p:cNvSpPr txBox="1"/>
          <p:nvPr/>
        </p:nvSpPr>
        <p:spPr>
          <a:xfrm>
            <a:off x="767869" y="4345361"/>
            <a:ext cx="2504049" cy="1015663"/>
          </a:xfrm>
          <a:prstGeom prst="rect">
            <a:avLst/>
          </a:prstGeom>
          <a:noFill/>
        </p:spPr>
        <p:txBody>
          <a:bodyPr wrap="square" rtlCol="0">
            <a:spAutoFit/>
          </a:bodyPr>
          <a:lstStyle/>
          <a:p>
            <a:r>
              <a:rPr lang="fr-FR" sz="1200" dirty="0">
                <a:solidFill>
                  <a:schemeClr val="tx2"/>
                </a:solidFill>
                <a:latin typeface="Century Gothic" panose="020B0502020202020204" pitchFamily="34" charset="0"/>
              </a:rPr>
              <a:t>« Cette formation vient renforcer mon questionnement sur ma pratique » </a:t>
            </a:r>
          </a:p>
          <a:p>
            <a:r>
              <a:rPr lang="fr-FR" sz="1200" i="1" dirty="0">
                <a:solidFill>
                  <a:schemeClr val="tx2"/>
                </a:solidFill>
                <a:latin typeface="Century Gothic" panose="020B0502020202020204" pitchFamily="34" charset="0"/>
              </a:rPr>
              <a:t>Éducatrice de jeunes enfants, Auch, Gers</a:t>
            </a:r>
          </a:p>
        </p:txBody>
      </p:sp>
      <p:sp>
        <p:nvSpPr>
          <p:cNvPr id="8" name="TextBox 7"/>
          <p:cNvSpPr txBox="1"/>
          <p:nvPr/>
        </p:nvSpPr>
        <p:spPr>
          <a:xfrm>
            <a:off x="8890212" y="4552387"/>
            <a:ext cx="2901754" cy="692497"/>
          </a:xfrm>
          <a:prstGeom prst="rect">
            <a:avLst/>
          </a:prstGeom>
          <a:noFill/>
        </p:spPr>
        <p:txBody>
          <a:bodyPr wrap="square" rtlCol="0">
            <a:spAutoFit/>
          </a:bodyPr>
          <a:lstStyle/>
          <a:p>
            <a:r>
              <a:rPr lang="fr-FR" sz="1300" dirty="0">
                <a:solidFill>
                  <a:schemeClr val="tx2"/>
                </a:solidFill>
                <a:latin typeface="Century Gothic" panose="020B0502020202020204" pitchFamily="34" charset="0"/>
              </a:rPr>
              <a:t>«</a:t>
            </a:r>
            <a:r>
              <a:rPr lang="fr-FR" sz="1300" dirty="0">
                <a:solidFill>
                  <a:schemeClr val="tx2"/>
                </a:solidFill>
              </a:rPr>
              <a:t> </a:t>
            </a:r>
            <a:r>
              <a:rPr lang="fr-FR" sz="1300" dirty="0">
                <a:solidFill>
                  <a:schemeClr val="tx2"/>
                </a:solidFill>
                <a:latin typeface="Century Gothic" panose="020B0502020202020204" pitchFamily="34" charset="0"/>
              </a:rPr>
              <a:t>Ça donne beaucoup d’espoir »</a:t>
            </a:r>
          </a:p>
          <a:p>
            <a:r>
              <a:rPr lang="fr-FR" sz="1300" dirty="0">
                <a:solidFill>
                  <a:schemeClr val="tx2"/>
                </a:solidFill>
                <a:latin typeface="Century Gothic" panose="020B0502020202020204" pitchFamily="34" charset="0"/>
              </a:rPr>
              <a:t> </a:t>
            </a:r>
            <a:r>
              <a:rPr lang="fr-FR" sz="1300" i="1" dirty="0">
                <a:solidFill>
                  <a:schemeClr val="tx2"/>
                </a:solidFill>
                <a:latin typeface="Century Gothic" panose="020B0502020202020204" pitchFamily="34" charset="0"/>
              </a:rPr>
              <a:t>Gendarme, Graulhet, Tarn</a:t>
            </a:r>
          </a:p>
          <a:p>
            <a:endParaRPr lang="fr-FR" sz="1300" dirty="0"/>
          </a:p>
        </p:txBody>
      </p:sp>
      <p:sp>
        <p:nvSpPr>
          <p:cNvPr id="9" name="TextBox 8"/>
          <p:cNvSpPr txBox="1"/>
          <p:nvPr/>
        </p:nvSpPr>
        <p:spPr>
          <a:xfrm>
            <a:off x="518271" y="2080913"/>
            <a:ext cx="3003244" cy="1107996"/>
          </a:xfrm>
          <a:prstGeom prst="rect">
            <a:avLst/>
          </a:prstGeom>
          <a:noFill/>
        </p:spPr>
        <p:txBody>
          <a:bodyPr wrap="square" rtlCol="0">
            <a:spAutoFit/>
          </a:bodyPr>
          <a:lstStyle/>
          <a:p>
            <a:r>
              <a:rPr lang="fr-FR" sz="1200" dirty="0">
                <a:solidFill>
                  <a:schemeClr val="tx2"/>
                </a:solidFill>
                <a:latin typeface="Century Gothic" panose="020B0502020202020204" pitchFamily="34" charset="0"/>
              </a:rPr>
              <a:t>« En tant que professionnelle je me sens plus impliquée sur la question et plus légitime dans mon rôle » </a:t>
            </a:r>
          </a:p>
          <a:p>
            <a:r>
              <a:rPr lang="fr-FR" sz="1200" i="1" dirty="0">
                <a:solidFill>
                  <a:schemeClr val="tx2"/>
                </a:solidFill>
                <a:latin typeface="Century Gothic" panose="020B0502020202020204" pitchFamily="34" charset="0"/>
              </a:rPr>
              <a:t>Médecin, Toulouse, Haute-Garonne</a:t>
            </a:r>
            <a:endParaRPr lang="fr-FR" sz="1200" dirty="0">
              <a:solidFill>
                <a:schemeClr val="tx2"/>
              </a:solidFill>
              <a:latin typeface="Century Gothic" panose="020B0502020202020204" pitchFamily="34" charset="0"/>
            </a:endParaRPr>
          </a:p>
          <a:p>
            <a:endParaRPr lang="fr-FR" dirty="0"/>
          </a:p>
        </p:txBody>
      </p:sp>
      <p:sp>
        <p:nvSpPr>
          <p:cNvPr id="11" name="Speech Bubble: Oval 10"/>
          <p:cNvSpPr/>
          <p:nvPr/>
        </p:nvSpPr>
        <p:spPr>
          <a:xfrm>
            <a:off x="325791" y="1605732"/>
            <a:ext cx="3035096" cy="1862585"/>
          </a:xfrm>
          <a:prstGeom prst="wedgeEllipseCallout">
            <a:avLst>
              <a:gd name="adj1" fmla="val 50691"/>
              <a:gd name="adj2" fmla="val 44379"/>
            </a:avLst>
          </a:prstGeom>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dirty="0"/>
          </a:p>
        </p:txBody>
      </p:sp>
      <p:sp>
        <p:nvSpPr>
          <p:cNvPr id="13" name="Speech Bubble: Oval 12"/>
          <p:cNvSpPr/>
          <p:nvPr/>
        </p:nvSpPr>
        <p:spPr>
          <a:xfrm>
            <a:off x="249382" y="4003360"/>
            <a:ext cx="3187914" cy="1591489"/>
          </a:xfrm>
          <a:prstGeom prst="wedgeEllipseCallout">
            <a:avLst>
              <a:gd name="adj1" fmla="val 53241"/>
              <a:gd name="adj2" fmla="val -44746"/>
            </a:avLst>
          </a:prstGeom>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12" name="TextBox 11"/>
          <p:cNvSpPr txBox="1"/>
          <p:nvPr/>
        </p:nvSpPr>
        <p:spPr>
          <a:xfrm>
            <a:off x="489705" y="5764636"/>
            <a:ext cx="3287165" cy="1015663"/>
          </a:xfrm>
          <a:prstGeom prst="rect">
            <a:avLst/>
          </a:prstGeom>
          <a:noFill/>
        </p:spPr>
        <p:txBody>
          <a:bodyPr wrap="square" rtlCol="0">
            <a:spAutoFit/>
          </a:bodyPr>
          <a:lstStyle/>
          <a:p>
            <a:r>
              <a:rPr lang="fr-FR" sz="1200" dirty="0">
                <a:solidFill>
                  <a:schemeClr val="tx2"/>
                </a:solidFill>
                <a:latin typeface="Georgia" panose="02040502050405020303" pitchFamily="18" charset="0"/>
              </a:rPr>
              <a:t>Organisme de formation n° 73 31 05301 31 </a:t>
            </a:r>
          </a:p>
          <a:p>
            <a:r>
              <a:rPr lang="fr-FR" sz="1200" dirty="0">
                <a:solidFill>
                  <a:schemeClr val="tx2"/>
                </a:solidFill>
                <a:latin typeface="Georgia" panose="02040502050405020303" pitchFamily="18" charset="0"/>
              </a:rPr>
              <a:t>Organisme DPC n°3796 </a:t>
            </a:r>
          </a:p>
          <a:p>
            <a:endParaRPr lang="fr-FR" sz="1200" i="1" dirty="0">
              <a:latin typeface="Georgia" panose="02040502050405020303" pitchFamily="18" charset="0"/>
              <a:hlinkClick r:id="rId3"/>
            </a:endParaRPr>
          </a:p>
          <a:p>
            <a:endParaRPr lang="fr-FR" sz="1200" i="1" dirty="0">
              <a:latin typeface="Georgia" panose="02040502050405020303" pitchFamily="18" charset="0"/>
              <a:hlinkClick r:id="rId3"/>
            </a:endParaRPr>
          </a:p>
          <a:p>
            <a:r>
              <a:rPr lang="fr-FR" sz="1200" i="1" dirty="0">
                <a:latin typeface="Georgia" panose="02040502050405020303" pitchFamily="18" charset="0"/>
                <a:hlinkClick r:id="rId3"/>
              </a:rPr>
              <a:t>www.reseauprevios.fr</a:t>
            </a:r>
            <a:endParaRPr lang="fr-FR" sz="1200" i="1" dirty="0">
              <a:latin typeface="Georgia" panose="02040502050405020303" pitchFamily="18" charset="0"/>
            </a:endParaRPr>
          </a:p>
        </p:txBody>
      </p:sp>
      <p:sp>
        <p:nvSpPr>
          <p:cNvPr id="14" name="TextBox 13"/>
          <p:cNvSpPr txBox="1"/>
          <p:nvPr/>
        </p:nvSpPr>
        <p:spPr>
          <a:xfrm>
            <a:off x="4215581" y="2080913"/>
            <a:ext cx="7138219" cy="1908215"/>
          </a:xfrm>
          <a:prstGeom prst="rect">
            <a:avLst/>
          </a:prstGeom>
          <a:noFill/>
        </p:spPr>
        <p:txBody>
          <a:bodyPr wrap="square" rtlCol="0">
            <a:spAutoFit/>
          </a:bodyPr>
          <a:lstStyle/>
          <a:p>
            <a:r>
              <a:rPr lang="fr-FR" sz="2500" dirty="0">
                <a:solidFill>
                  <a:schemeClr val="tx2"/>
                </a:solidFill>
                <a:latin typeface="Gabriola" panose="04040605051002020D02" pitchFamily="82" charset="0"/>
              </a:rPr>
              <a:t>Violences au sein du couple</a:t>
            </a:r>
          </a:p>
          <a:p>
            <a:r>
              <a:rPr lang="fr-FR" sz="2500" dirty="0">
                <a:solidFill>
                  <a:schemeClr val="tx2"/>
                </a:solidFill>
                <a:latin typeface="Gabriola" panose="04040605051002020D02" pitchFamily="82" charset="0"/>
              </a:rPr>
              <a:t>		Violences sexuelles</a:t>
            </a:r>
          </a:p>
          <a:p>
            <a:r>
              <a:rPr lang="fr-FR" sz="2500" dirty="0">
                <a:solidFill>
                  <a:schemeClr val="tx2"/>
                </a:solidFill>
                <a:latin typeface="Gabriola" panose="04040605051002020D02" pitchFamily="82" charset="0"/>
              </a:rPr>
              <a:t>		           Violences et conflits au travail</a:t>
            </a:r>
            <a:endParaRPr lang="fr-FR" sz="2000" dirty="0">
              <a:solidFill>
                <a:schemeClr val="tx2"/>
              </a:solidFill>
              <a:latin typeface="Gabriola" panose="04040605051002020D02" pitchFamily="82" charset="0"/>
            </a:endParaRPr>
          </a:p>
          <a:p>
            <a:endParaRPr lang="fr-FR" sz="1500" dirty="0">
              <a:solidFill>
                <a:schemeClr val="tx2"/>
              </a:solidFill>
              <a:latin typeface="Gabriola" panose="04040605051002020D02" pitchFamily="82" charset="0"/>
            </a:endParaRPr>
          </a:p>
          <a:p>
            <a:r>
              <a:rPr lang="fr-FR" sz="2800" b="1" dirty="0">
                <a:solidFill>
                  <a:schemeClr val="tx2"/>
                </a:solidFill>
                <a:latin typeface="Gabriola" panose="04040605051002020D02" pitchFamily="82" charset="0"/>
              </a:rPr>
              <a:t>	Comprendre pour agir</a:t>
            </a:r>
          </a:p>
        </p:txBody>
      </p:sp>
      <p:sp>
        <p:nvSpPr>
          <p:cNvPr id="15" name="Speech Bubble: Oval 14"/>
          <p:cNvSpPr/>
          <p:nvPr/>
        </p:nvSpPr>
        <p:spPr>
          <a:xfrm>
            <a:off x="8589585" y="4116807"/>
            <a:ext cx="3277819" cy="1330035"/>
          </a:xfrm>
          <a:prstGeom prst="wedgeEllipseCallout">
            <a:avLst>
              <a:gd name="adj1" fmla="val -52731"/>
              <a:gd name="adj2" fmla="val -40623"/>
            </a:avLst>
          </a:prstGeom>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28495" y="5567899"/>
            <a:ext cx="1963505" cy="1290101"/>
          </a:xfrm>
          <a:prstGeom prst="rect">
            <a:avLst/>
          </a:prstGeom>
        </p:spPr>
      </p:pic>
      <p:sp>
        <p:nvSpPr>
          <p:cNvPr id="16" name="TextBox 15"/>
          <p:cNvSpPr txBox="1"/>
          <p:nvPr/>
        </p:nvSpPr>
        <p:spPr>
          <a:xfrm>
            <a:off x="3776870" y="4625862"/>
            <a:ext cx="4737277" cy="2077492"/>
          </a:xfrm>
          <a:prstGeom prst="rect">
            <a:avLst/>
          </a:prstGeom>
          <a:noFill/>
        </p:spPr>
        <p:txBody>
          <a:bodyPr wrap="square" rtlCol="0">
            <a:spAutoFit/>
          </a:bodyPr>
          <a:lstStyle/>
          <a:p>
            <a:pPr algn="ctr"/>
            <a:r>
              <a:rPr lang="fr-FR" sz="1300" b="1" dirty="0">
                <a:solidFill>
                  <a:schemeClr val="tx2"/>
                </a:solidFill>
                <a:latin typeface="Georgia" panose="02040502050405020303" pitchFamily="18" charset="0"/>
              </a:rPr>
              <a:t>Réseau PREVIOS</a:t>
            </a:r>
          </a:p>
          <a:p>
            <a:pPr algn="ctr"/>
            <a:r>
              <a:rPr lang="fr-FR" sz="1300" dirty="0">
                <a:solidFill>
                  <a:schemeClr val="tx2"/>
                </a:solidFill>
                <a:latin typeface="Georgia" panose="02040502050405020303" pitchFamily="18" charset="0"/>
              </a:rPr>
              <a:t>Adresse : 6, rue Pétrarque </a:t>
            </a:r>
          </a:p>
          <a:p>
            <a:pPr algn="ctr"/>
            <a:r>
              <a:rPr lang="fr-FR" sz="1300" dirty="0">
                <a:solidFill>
                  <a:schemeClr val="tx2"/>
                </a:solidFill>
                <a:latin typeface="Georgia" panose="02040502050405020303" pitchFamily="18" charset="0"/>
              </a:rPr>
              <a:t> 31000 TOULOUSE</a:t>
            </a:r>
          </a:p>
          <a:p>
            <a:pPr algn="ctr"/>
            <a:r>
              <a:rPr lang="fr-FR" sz="1300" dirty="0">
                <a:solidFill>
                  <a:schemeClr val="tx2"/>
                </a:solidFill>
                <a:latin typeface="Georgia" panose="02040502050405020303" pitchFamily="18" charset="0"/>
              </a:rPr>
              <a:t>Tél : 06.38.26.78.22</a:t>
            </a:r>
          </a:p>
          <a:p>
            <a:pPr algn="ctr"/>
            <a:r>
              <a:rPr lang="fr-FR" sz="1300" dirty="0">
                <a:solidFill>
                  <a:schemeClr val="tx2"/>
                </a:solidFill>
                <a:latin typeface="Georgia" panose="02040502050405020303" pitchFamily="18" charset="0"/>
              </a:rPr>
              <a:t>Fax : 05.31.60.38.10</a:t>
            </a:r>
            <a:endParaRPr lang="fr-FR" sz="1300" b="1" dirty="0">
              <a:solidFill>
                <a:schemeClr val="tx2"/>
              </a:solidFill>
              <a:latin typeface="Georgia" panose="02040502050405020303" pitchFamily="18" charset="0"/>
            </a:endParaRPr>
          </a:p>
          <a:p>
            <a:pPr algn="ctr"/>
            <a:r>
              <a:rPr lang="fr-FR" sz="1300" dirty="0">
                <a:solidFill>
                  <a:schemeClr val="tx2"/>
                </a:solidFill>
                <a:latin typeface="Georgia" panose="02040502050405020303" pitchFamily="18" charset="0"/>
              </a:rPr>
              <a:t>accueil@reseauprevios.fr</a:t>
            </a:r>
          </a:p>
          <a:p>
            <a:pPr algn="ctr"/>
            <a:endParaRPr lang="fr-FR" sz="1300" dirty="0">
              <a:solidFill>
                <a:schemeClr val="tx2"/>
              </a:solidFill>
              <a:latin typeface="Georgia" panose="02040502050405020303" pitchFamily="18" charset="0"/>
            </a:endParaRPr>
          </a:p>
          <a:p>
            <a:pPr algn="ctr"/>
            <a:r>
              <a:rPr lang="fr-FR" sz="1300" b="1" dirty="0">
                <a:solidFill>
                  <a:schemeClr val="tx2"/>
                </a:solidFill>
                <a:latin typeface="Georgia" panose="02040502050405020303" pitchFamily="18" charset="0"/>
              </a:rPr>
              <a:t>Service Formation</a:t>
            </a:r>
          </a:p>
          <a:p>
            <a:pPr algn="ctr"/>
            <a:r>
              <a:rPr lang="fr-FR" sz="1300" dirty="0">
                <a:solidFill>
                  <a:schemeClr val="tx2"/>
                </a:solidFill>
                <a:latin typeface="Georgia" panose="02040502050405020303" pitchFamily="18" charset="0"/>
              </a:rPr>
              <a:t>serviceformation@reseauprevios.fr</a:t>
            </a:r>
          </a:p>
          <a:p>
            <a:pPr algn="ctr"/>
            <a:endParaRPr lang="fr-FR" sz="1200" b="1" dirty="0">
              <a:latin typeface="Bookman Old Style" panose="02050604050505020204" pitchFamily="18" charset="0"/>
            </a:endParaRPr>
          </a:p>
        </p:txBody>
      </p:sp>
      <p:sp>
        <p:nvSpPr>
          <p:cNvPr id="5" name="Espace réservé du numéro de diapositive 4">
            <a:extLst>
              <a:ext uri="{FF2B5EF4-FFF2-40B4-BE49-F238E27FC236}">
                <a16:creationId xmlns:a16="http://schemas.microsoft.com/office/drawing/2014/main" id="{EB986ABB-C234-4147-BFCE-D3879B7FB40F}"/>
              </a:ext>
            </a:extLst>
          </p:cNvPr>
          <p:cNvSpPr>
            <a:spLocks noGrp="1"/>
          </p:cNvSpPr>
          <p:nvPr>
            <p:ph type="sldNum" sz="quarter" idx="12"/>
          </p:nvPr>
        </p:nvSpPr>
        <p:spPr/>
        <p:txBody>
          <a:bodyPr/>
          <a:lstStyle/>
          <a:p>
            <a:fld id="{E855878C-A324-4A54-BFC8-E1905C812A6D}" type="slidenum">
              <a:rPr lang="fr-FR" smtClean="0"/>
              <a:t>1</a:t>
            </a:fld>
            <a:endParaRPr lang="fr-FR"/>
          </a:p>
        </p:txBody>
      </p:sp>
    </p:spTree>
    <p:extLst>
      <p:ext uri="{BB962C8B-B14F-4D97-AF65-F5344CB8AC3E}">
        <p14:creationId xmlns:p14="http://schemas.microsoft.com/office/powerpoint/2010/main" val="1530802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2458381" y="320242"/>
            <a:ext cx="9542234" cy="55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Prévention et gestion des comportements agressifs et violents par les professionnels</a:t>
            </a:r>
            <a:endParaRPr lang="fr-FR" sz="1600" b="1" cap="small" dirty="0">
              <a:solidFill>
                <a:schemeClr val="tx2"/>
              </a:solidFill>
              <a:latin typeface="Georgia" panose="02040502050405020303" pitchFamily="18" charset="0"/>
            </a:endParaRPr>
          </a:p>
        </p:txBody>
      </p:sp>
      <p:sp>
        <p:nvSpPr>
          <p:cNvPr id="3" name="Content Placeholder 4"/>
          <p:cNvSpPr txBox="1">
            <a:spLocks/>
          </p:cNvSpPr>
          <p:nvPr/>
        </p:nvSpPr>
        <p:spPr>
          <a:xfrm>
            <a:off x="191386" y="1047153"/>
            <a:ext cx="6629925" cy="5315935"/>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buFont typeface="Wingdings" panose="05000000000000000000" pitchFamily="2" charset="2"/>
              <a:buChar char="º"/>
            </a:pPr>
            <a:r>
              <a:rPr lang="fr-FR" sz="12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200" dirty="0">
                <a:solidFill>
                  <a:schemeClr val="tx2"/>
                </a:solidFill>
                <a:latin typeface="Georgia" panose="02040502050405020303" pitchFamily="18" charset="0"/>
                <a:ea typeface="FangSong" panose="02010609060101010101" pitchFamily="49" charset="-122"/>
              </a:rPr>
              <a:t> jours LIEU : TOULOUSE  </a:t>
            </a:r>
          </a:p>
          <a:p>
            <a:pPr>
              <a:buFont typeface="Wingdings" panose="05000000000000000000" pitchFamily="2" charset="2"/>
              <a:buChar char="º"/>
            </a:pPr>
            <a:r>
              <a:rPr lang="fr-FR" sz="1200" dirty="0">
                <a:solidFill>
                  <a:schemeClr val="tx2"/>
                </a:solidFill>
                <a:latin typeface="Georgia" panose="02040502050405020303" pitchFamily="18" charset="0"/>
                <a:ea typeface="FangSong" panose="02010609060101010101" pitchFamily="49" charset="-122"/>
              </a:rPr>
              <a:t> Date : </a:t>
            </a:r>
            <a:r>
              <a:rPr lang="fr-FR" sz="1200" b="1" dirty="0">
                <a:solidFill>
                  <a:schemeClr val="tx2"/>
                </a:solidFill>
                <a:latin typeface="Georgia" panose="02040502050405020303" pitchFamily="18" charset="0"/>
                <a:ea typeface="FangSong" panose="02010609060101010101" pitchFamily="49" charset="-122"/>
              </a:rPr>
              <a:t>17 et 18 novembre 2022</a:t>
            </a:r>
          </a:p>
          <a:p>
            <a:pPr marL="0" indent="0">
              <a:buNone/>
            </a:pPr>
            <a:r>
              <a:rPr lang="fr-FR" sz="12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200" dirty="0" err="1">
                <a:solidFill>
                  <a:schemeClr val="tx2"/>
                </a:solidFill>
                <a:latin typeface="Georgia" panose="02040502050405020303" pitchFamily="18" charset="0"/>
                <a:ea typeface="FangSong" panose="02010609060101010101" pitchFamily="49" charset="-122"/>
              </a:rPr>
              <a:t>Professionnel.les</a:t>
            </a:r>
            <a:r>
              <a:rPr lang="fr-FR" sz="1200" dirty="0">
                <a:solidFill>
                  <a:schemeClr val="tx2"/>
                </a:solidFill>
                <a:latin typeface="Georgia" panose="02040502050405020303" pitchFamily="18" charset="0"/>
                <a:ea typeface="FangSong" panose="02010609060101010101" pitchFamily="49" charset="-122"/>
              </a:rPr>
              <a:t> tout secteur</a:t>
            </a:r>
          </a:p>
          <a:p>
            <a:pPr marL="0" indent="0">
              <a:lnSpc>
                <a:spcPct val="110000"/>
              </a:lnSpc>
              <a:buFont typeface="Arial" panose="020B0604020202020204" pitchFamily="34" charset="0"/>
              <a:buNone/>
            </a:pPr>
            <a:r>
              <a:rPr lang="fr-FR" sz="12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200" dirty="0">
              <a:solidFill>
                <a:schemeClr val="tx2"/>
              </a:solidFill>
              <a:latin typeface="Georgia" panose="02040502050405020303" pitchFamily="18" charset="0"/>
            </a:endParaRPr>
          </a:p>
          <a:p>
            <a:pPr marL="0" indent="0">
              <a:buNone/>
            </a:pPr>
            <a:r>
              <a:rPr lang="fr-FR" sz="1200" dirty="0">
                <a:solidFill>
                  <a:schemeClr val="tx2"/>
                </a:solidFill>
                <a:latin typeface="Georgia" panose="02040502050405020303" pitchFamily="18" charset="0"/>
                <a:sym typeface="Wingdings 2" panose="05020102010507070707" pitchFamily="18" charset="2"/>
              </a:rPr>
              <a:t> </a:t>
            </a:r>
            <a:r>
              <a:rPr lang="fr-FR" sz="1200" dirty="0">
                <a:solidFill>
                  <a:schemeClr val="tx2"/>
                </a:solidFill>
                <a:latin typeface="Georgia" panose="02040502050405020303" pitchFamily="18" charset="0"/>
              </a:rPr>
              <a:t>Pas de prérequis</a:t>
            </a:r>
            <a:endParaRPr lang="fr-FR" sz="1200" dirty="0">
              <a:solidFill>
                <a:schemeClr val="tx2"/>
              </a:solidFill>
              <a:latin typeface="Georgia" panose="02040502050405020303" pitchFamily="18" charset="0"/>
              <a:ea typeface="FangSong" panose="02010609060101010101" pitchFamily="49" charset="-122"/>
            </a:endParaRPr>
          </a:p>
          <a:p>
            <a:pPr marL="0" indent="0">
              <a:buNone/>
            </a:pPr>
            <a:endParaRPr lang="fr-FR" sz="1200" dirty="0">
              <a:solidFill>
                <a:schemeClr val="tx2"/>
              </a:solidFill>
              <a:latin typeface="Georgia" panose="02040502050405020303" pitchFamily="18" charset="0"/>
            </a:endParaRPr>
          </a:p>
          <a:p>
            <a:pPr marL="0" indent="0">
              <a:buNone/>
            </a:pPr>
            <a:r>
              <a:rPr lang="fr-FR" sz="1200" b="1" dirty="0">
                <a:solidFill>
                  <a:schemeClr val="tx2"/>
                </a:solidFill>
                <a:latin typeface="Georgia" panose="02040502050405020303" pitchFamily="18" charset="0"/>
              </a:rPr>
              <a:t>Objectif </a:t>
            </a:r>
          </a:p>
          <a:p>
            <a:pPr marL="0" indent="0" algn="just">
              <a:lnSpc>
                <a:spcPct val="110000"/>
              </a:lnSpc>
              <a:buFont typeface="Arial" panose="020B0604020202020204" pitchFamily="34" charset="0"/>
              <a:buNone/>
            </a:pPr>
            <a:r>
              <a:rPr lang="fr-FR" sz="1200" dirty="0">
                <a:solidFill>
                  <a:schemeClr val="tx2"/>
                </a:solidFill>
                <a:latin typeface="Georgia" panose="02040502050405020303" pitchFamily="18" charset="0"/>
              </a:rPr>
              <a:t>Accompagner la pratique des </a:t>
            </a:r>
            <a:r>
              <a:rPr lang="fr-FR" sz="1200" dirty="0" err="1">
                <a:solidFill>
                  <a:schemeClr val="tx2"/>
                </a:solidFill>
                <a:latin typeface="Georgia" panose="02040502050405020303" pitchFamily="18" charset="0"/>
              </a:rPr>
              <a:t>professionnel.les</a:t>
            </a:r>
            <a:r>
              <a:rPr lang="fr-FR" sz="1200" dirty="0">
                <a:solidFill>
                  <a:schemeClr val="tx2"/>
                </a:solidFill>
                <a:latin typeface="Georgia" panose="02040502050405020303" pitchFamily="18" charset="0"/>
              </a:rPr>
              <a:t>  dans une meilleure gestion des relations parfois conflictuelles avec les patients, afin de limiter l’escalade vers la violence et les passages à l’acte violents qui peuvent survenir au sein des institutions</a:t>
            </a:r>
          </a:p>
          <a:p>
            <a:pPr marL="0" indent="0" algn="just">
              <a:buFont typeface="Arial" panose="020B0604020202020204" pitchFamily="34" charset="0"/>
              <a:buNone/>
            </a:pPr>
            <a:endParaRPr lang="fr-FR" sz="1200" dirty="0">
              <a:solidFill>
                <a:schemeClr val="tx2"/>
              </a:solidFill>
              <a:latin typeface="Georgia" panose="02040502050405020303" pitchFamily="18" charset="0"/>
            </a:endParaRPr>
          </a:p>
          <a:p>
            <a:pPr marL="0" indent="0" algn="just">
              <a:buFont typeface="Arial" panose="020B0604020202020204" pitchFamily="34" charset="0"/>
              <a:buNone/>
            </a:pPr>
            <a:r>
              <a:rPr lang="fr-FR" sz="1200" b="1" dirty="0">
                <a:solidFill>
                  <a:schemeClr val="tx2"/>
                </a:solidFill>
                <a:latin typeface="Georgia" panose="02040502050405020303" pitchFamily="18" charset="0"/>
              </a:rPr>
              <a:t>Objectifs opérationnels</a:t>
            </a:r>
          </a:p>
          <a:p>
            <a:pPr lvl="0">
              <a:lnSpc>
                <a:spcPct val="110000"/>
              </a:lnSpc>
            </a:pPr>
            <a:r>
              <a:rPr lang="fr-FR" sz="1200" dirty="0">
                <a:solidFill>
                  <a:schemeClr val="tx2"/>
                </a:solidFill>
                <a:latin typeface="Georgia" panose="02040502050405020303" pitchFamily="18" charset="0"/>
              </a:rPr>
              <a:t>Repérer les situations, les moments et les profils à risque de passage à l’acte</a:t>
            </a:r>
          </a:p>
          <a:p>
            <a:pPr lvl="0">
              <a:lnSpc>
                <a:spcPct val="110000"/>
              </a:lnSpc>
            </a:pPr>
            <a:r>
              <a:rPr lang="fr-FR" sz="1200" dirty="0">
                <a:solidFill>
                  <a:schemeClr val="tx2"/>
                </a:solidFill>
                <a:latin typeface="Georgia" panose="02040502050405020303" pitchFamily="18" charset="0"/>
              </a:rPr>
              <a:t>Connaitre les principes de la communication, gérer les conflits,</a:t>
            </a:r>
          </a:p>
          <a:p>
            <a:pPr lvl="0">
              <a:lnSpc>
                <a:spcPct val="110000"/>
              </a:lnSpc>
            </a:pPr>
            <a:r>
              <a:rPr lang="fr-FR" sz="1200" dirty="0">
                <a:solidFill>
                  <a:schemeClr val="tx2"/>
                </a:solidFill>
                <a:latin typeface="Georgia" panose="02040502050405020303" pitchFamily="18" charset="0"/>
              </a:rPr>
              <a:t>Développer des savoirs-être face aux patients ou aux personnes « difficiles »,</a:t>
            </a:r>
          </a:p>
          <a:p>
            <a:pPr lvl="0">
              <a:lnSpc>
                <a:spcPct val="110000"/>
              </a:lnSpc>
            </a:pPr>
            <a:r>
              <a:rPr lang="fr-FR" sz="1200" dirty="0">
                <a:solidFill>
                  <a:schemeClr val="tx2"/>
                </a:solidFill>
                <a:latin typeface="Georgia" panose="02040502050405020303" pitchFamily="18" charset="0"/>
              </a:rPr>
              <a:t>Être en capacité de mieux identifier ses propres émotions et ressentis, adapter son positionnement professionnel,</a:t>
            </a:r>
          </a:p>
          <a:p>
            <a:pPr lvl="0">
              <a:lnSpc>
                <a:spcPct val="110000"/>
              </a:lnSpc>
            </a:pPr>
            <a:r>
              <a:rPr lang="fr-FR" sz="1200" dirty="0">
                <a:solidFill>
                  <a:schemeClr val="tx2"/>
                </a:solidFill>
                <a:latin typeface="Georgia" panose="02040502050405020303" pitchFamily="18" charset="0"/>
              </a:rPr>
              <a:t>Réfléchir à la mise en œuvre de protocole de gestion de la violence dans un établissement.</a:t>
            </a:r>
          </a:p>
        </p:txBody>
      </p:sp>
      <p:sp>
        <p:nvSpPr>
          <p:cNvPr id="4" name="Content Placeholder 5"/>
          <p:cNvSpPr txBox="1">
            <a:spLocks/>
          </p:cNvSpPr>
          <p:nvPr/>
        </p:nvSpPr>
        <p:spPr>
          <a:xfrm>
            <a:off x="7774390" y="2991775"/>
            <a:ext cx="3918455" cy="33367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marL="0" lvl="0" indent="0">
              <a:lnSpc>
                <a:spcPct val="110000"/>
              </a:lnSpc>
              <a:buNone/>
            </a:pPr>
            <a:r>
              <a:rPr lang="fr-FR" sz="1400" b="1" dirty="0">
                <a:solidFill>
                  <a:schemeClr val="tx2"/>
                </a:solidFill>
                <a:latin typeface="Georgia" panose="02040502050405020303" pitchFamily="18" charset="0"/>
              </a:rPr>
              <a:t>Méthode d’évaluation </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d’évaluation des connaissances</a:t>
            </a:r>
          </a:p>
          <a:p>
            <a:pPr marL="0" indent="0" algn="just">
              <a:buFont typeface="Arial" panose="020B0604020202020204" pitchFamily="34" charset="0"/>
              <a:buNone/>
            </a:pPr>
            <a:endParaRPr lang="fr-FR" sz="1200" dirty="0">
              <a:solidFill>
                <a:schemeClr val="tx2"/>
              </a:solidFill>
              <a:latin typeface="Georgia" panose="02040502050405020303" pitchFamily="18" charset="0"/>
            </a:endParaRPr>
          </a:p>
          <a:p>
            <a:pPr marL="0" indent="0" algn="just">
              <a:buFont typeface="Arial" panose="020B0604020202020204" pitchFamily="34" charset="0"/>
              <a:buNone/>
            </a:pPr>
            <a:r>
              <a:rPr lang="fr-FR" sz="1400" b="1" dirty="0">
                <a:solidFill>
                  <a:schemeClr val="tx2"/>
                </a:solidFill>
                <a:latin typeface="Georgia" panose="02040502050405020303" pitchFamily="18" charset="0"/>
              </a:rPr>
              <a:t>Intervenant</a:t>
            </a:r>
            <a:r>
              <a:rPr lang="fr-FR" sz="1400" dirty="0">
                <a:solidFill>
                  <a:schemeClr val="tx2"/>
                </a:solidFill>
                <a:latin typeface="Georgia" panose="02040502050405020303" pitchFamily="18" charset="0"/>
              </a:rPr>
              <a:t> : psychologue</a:t>
            </a:r>
            <a:endParaRPr lang="fr-FR" sz="1200" dirty="0">
              <a:solidFill>
                <a:schemeClr val="tx2"/>
              </a:solidFill>
              <a:latin typeface="Georgia" panose="02040502050405020303" pitchFamily="18" charset="0"/>
            </a:endParaRPr>
          </a:p>
          <a:p>
            <a:pPr marL="0" indent="0" algn="just">
              <a:lnSpc>
                <a:spcPct val="110000"/>
              </a:lnSpc>
              <a:buFont typeface="Arial" panose="020B0604020202020204" pitchFamily="34" charset="0"/>
              <a:buNone/>
            </a:pPr>
            <a:endParaRPr lang="fr-FR" sz="2500" dirty="0">
              <a:latin typeface="Cantata One" panose="02060503070700060704" pitchFamily="18" charset="0"/>
            </a:endParaRPr>
          </a:p>
        </p:txBody>
      </p:sp>
      <p:sp>
        <p:nvSpPr>
          <p:cNvPr id="5" name="TextBox 4"/>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7" name="Double Bracket 6"/>
          <p:cNvSpPr/>
          <p:nvPr/>
        </p:nvSpPr>
        <p:spPr>
          <a:xfrm>
            <a:off x="7575146" y="815926"/>
            <a:ext cx="4316945" cy="1900026"/>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100" dirty="0">
                <a:solidFill>
                  <a:schemeClr val="accent1"/>
                </a:solidFill>
                <a:latin typeface="Century Gothic" panose="020B0502020202020204" pitchFamily="34" charset="0"/>
              </a:rPr>
              <a:t>L’agressivité et la violence constituent un risque psychosocial, auquel les professionnels sont de plus en plus confrontés dans leur pratique. Les facteurs à l’origine des comportements violents peuvent être multiples, et les passages à l’acte également.</a:t>
            </a:r>
          </a:p>
          <a:p>
            <a:pPr algn="just"/>
            <a:r>
              <a:rPr lang="fr-FR" sz="1100" dirty="0">
                <a:solidFill>
                  <a:schemeClr val="accent1"/>
                </a:solidFill>
                <a:latin typeface="Century Gothic" panose="020B0502020202020204" pitchFamily="34" charset="0"/>
              </a:rPr>
              <a:t>L’objectif est de comprendre les mécanismes à l’œuvre et d’en limiter à la fois les manifestations, en gérant le plus tôt possible les situations à risque ; mais également d’en limiter les effets délétères sur la santé somatique et psychique des personnes.</a:t>
            </a:r>
          </a:p>
        </p:txBody>
      </p:sp>
      <p:sp>
        <p:nvSpPr>
          <p:cNvPr id="11" name="TextBox 10"/>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8" name="Espace réservé du numéro de diapositive 7">
            <a:extLst>
              <a:ext uri="{FF2B5EF4-FFF2-40B4-BE49-F238E27FC236}">
                <a16:creationId xmlns:a16="http://schemas.microsoft.com/office/drawing/2014/main" id="{B94E1749-81D1-4C57-A1BD-C3F7D2330671}"/>
              </a:ext>
            </a:extLst>
          </p:cNvPr>
          <p:cNvSpPr>
            <a:spLocks noGrp="1"/>
          </p:cNvSpPr>
          <p:nvPr>
            <p:ph type="sldNum" sz="quarter" idx="12"/>
          </p:nvPr>
        </p:nvSpPr>
        <p:spPr/>
        <p:txBody>
          <a:bodyPr/>
          <a:lstStyle/>
          <a:p>
            <a:fld id="{E855878C-A324-4A54-BFC8-E1905C812A6D}" type="slidenum">
              <a:rPr lang="fr-FR" smtClean="0"/>
              <a:t>10</a:t>
            </a:fld>
            <a:endParaRPr lang="fr-FR"/>
          </a:p>
        </p:txBody>
      </p:sp>
    </p:spTree>
    <p:extLst>
      <p:ext uri="{BB962C8B-B14F-4D97-AF65-F5344CB8AC3E}">
        <p14:creationId xmlns:p14="http://schemas.microsoft.com/office/powerpoint/2010/main" val="300148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2458381" y="201704"/>
            <a:ext cx="9542234" cy="55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Repérage de La Maltraitance auprès des publics Vulnérables</a:t>
            </a:r>
            <a:endParaRPr lang="fr-FR" sz="1600" b="1" cap="small" dirty="0">
              <a:solidFill>
                <a:schemeClr val="tx2"/>
              </a:solidFill>
              <a:latin typeface="Georgia" panose="02040502050405020303" pitchFamily="18" charset="0"/>
            </a:endParaRPr>
          </a:p>
        </p:txBody>
      </p:sp>
      <p:sp>
        <p:nvSpPr>
          <p:cNvPr id="3" name="Content Placeholder 4"/>
          <p:cNvSpPr txBox="1">
            <a:spLocks/>
          </p:cNvSpPr>
          <p:nvPr/>
        </p:nvSpPr>
        <p:spPr>
          <a:xfrm>
            <a:off x="191386" y="914592"/>
            <a:ext cx="6629925" cy="5424800"/>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100" dirty="0">
                <a:solidFill>
                  <a:schemeClr val="tx2"/>
                </a:solidFill>
                <a:latin typeface="Georgia" panose="02040502050405020303" pitchFamily="18" charset="0"/>
                <a:ea typeface="FangSong" panose="02010609060101010101" pitchFamily="49" charset="-122"/>
              </a:rPr>
              <a:t> jours LIEU : TOULOUSE </a:t>
            </a:r>
          </a:p>
          <a:p>
            <a:pPr>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rPr>
              <a:t>Dates : </a:t>
            </a:r>
            <a:r>
              <a:rPr lang="fr-FR" sz="1100" b="1" dirty="0">
                <a:solidFill>
                  <a:schemeClr val="tx2"/>
                </a:solidFill>
                <a:latin typeface="Georgia" panose="02040502050405020303" pitchFamily="18" charset="0"/>
                <a:ea typeface="FangSong" panose="02010609060101010101" pitchFamily="49" charset="-122"/>
              </a:rPr>
              <a:t>21 et 22 avril 2022</a:t>
            </a:r>
          </a:p>
          <a:p>
            <a:pPr marL="0" indent="0">
              <a:buNone/>
            </a:pPr>
            <a:r>
              <a:rPr lang="fr-FR" sz="1100" dirty="0">
                <a:solidFill>
                  <a:schemeClr val="tx2"/>
                </a:solidFill>
                <a:latin typeface="Georgia" panose="02040502050405020303" pitchFamily="18" charset="0"/>
                <a:ea typeface="FangSong" panose="02010609060101010101" pitchFamily="49" charset="-122"/>
              </a:rPr>
              <a:t> </a:t>
            </a: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err="1">
                <a:solidFill>
                  <a:schemeClr val="tx2"/>
                </a:solidFill>
                <a:latin typeface="Georgia" panose="02040502050405020303" pitchFamily="18" charset="0"/>
                <a:ea typeface="FangSong" panose="02010609060101010101" pitchFamily="49" charset="-122"/>
              </a:rPr>
              <a:t>Professionnel.les</a:t>
            </a:r>
            <a:r>
              <a:rPr lang="fr-FR" sz="1100" dirty="0">
                <a:solidFill>
                  <a:schemeClr val="tx2"/>
                </a:solidFill>
                <a:latin typeface="Georgia" panose="02040502050405020303" pitchFamily="18" charset="0"/>
                <a:ea typeface="FangSong" panose="02010609060101010101" pitchFamily="49" charset="-122"/>
              </a:rPr>
              <a:t> tout secteur</a:t>
            </a:r>
          </a:p>
          <a:p>
            <a:pPr marL="0" indent="0">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p>
          <a:p>
            <a:pPr>
              <a:buFont typeface="Wingdings 2" panose="05020102010507070707" pitchFamily="18" charset="2"/>
              <a:buChar char="R"/>
            </a:pPr>
            <a:r>
              <a:rPr lang="fr-FR" sz="1100" b="1" dirty="0">
                <a:solidFill>
                  <a:schemeClr val="tx2"/>
                </a:solidFill>
                <a:latin typeface="Georgia" panose="02040502050405020303" pitchFamily="18" charset="0"/>
              </a:rPr>
              <a:t>Pas de prérequis</a:t>
            </a:r>
          </a:p>
          <a:p>
            <a:pPr>
              <a:buFont typeface="Wingdings 2" panose="05020102010507070707" pitchFamily="18" charset="2"/>
              <a:buChar char="R"/>
            </a:pPr>
            <a:endParaRPr lang="fr-FR" sz="1100" dirty="0">
              <a:solidFill>
                <a:schemeClr val="tx2"/>
              </a:solidFill>
              <a:latin typeface="Georgia" panose="02040502050405020303" pitchFamily="18" charset="0"/>
            </a:endParaRPr>
          </a:p>
          <a:p>
            <a:pPr marL="0" indent="0">
              <a:buNone/>
            </a:pPr>
            <a:r>
              <a:rPr lang="fr-FR" sz="1100" b="1" dirty="0">
                <a:solidFill>
                  <a:schemeClr val="tx2"/>
                </a:solidFill>
                <a:latin typeface="Georgia" panose="02040502050405020303" pitchFamily="18" charset="0"/>
              </a:rPr>
              <a:t>Objectif </a:t>
            </a:r>
          </a:p>
          <a:p>
            <a:pPr marL="0" indent="0" algn="just">
              <a:lnSpc>
                <a:spcPct val="110000"/>
              </a:lnSpc>
              <a:buFont typeface="Arial" panose="020B0604020202020204" pitchFamily="34" charset="0"/>
              <a:buNone/>
            </a:pPr>
            <a:r>
              <a:rPr lang="fr-FR" sz="1100" dirty="0">
                <a:solidFill>
                  <a:schemeClr val="tx2"/>
                </a:solidFill>
                <a:latin typeface="Georgia" panose="02040502050405020303" pitchFamily="18" charset="0"/>
              </a:rPr>
              <a:t>Accompagner la pratique des </a:t>
            </a:r>
            <a:r>
              <a:rPr lang="fr-FR" sz="1100" dirty="0" err="1">
                <a:solidFill>
                  <a:schemeClr val="tx2"/>
                </a:solidFill>
                <a:latin typeface="Georgia" panose="02040502050405020303" pitchFamily="18" charset="0"/>
              </a:rPr>
              <a:t>professionnel.les</a:t>
            </a:r>
            <a:r>
              <a:rPr lang="fr-FR" sz="1100" dirty="0">
                <a:solidFill>
                  <a:schemeClr val="tx2"/>
                </a:solidFill>
                <a:latin typeface="Georgia" panose="02040502050405020303" pitchFamily="18" charset="0"/>
              </a:rPr>
              <a:t>  dans la prise en charge de la personne vulnérable en situation de victimisation</a:t>
            </a:r>
          </a:p>
          <a:p>
            <a:pPr marL="0" indent="0" algn="just">
              <a:buFont typeface="Arial" panose="020B0604020202020204" pitchFamily="34" charset="0"/>
              <a:buNone/>
            </a:pPr>
            <a:endParaRPr lang="fr-FR" sz="1100" dirty="0">
              <a:solidFill>
                <a:schemeClr val="tx2"/>
              </a:solidFill>
              <a:latin typeface="Georgia" panose="02040502050405020303" pitchFamily="18" charset="0"/>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Objectifs opérationnels</a:t>
            </a:r>
            <a:endParaRPr lang="fr-FR" sz="1100" b="1" dirty="0">
              <a:latin typeface="Georgia" panose="02040502050405020303" pitchFamily="18" charset="0"/>
            </a:endParaRPr>
          </a:p>
          <a:p>
            <a:pPr lvl="0">
              <a:lnSpc>
                <a:spcPct val="100000"/>
              </a:lnSpc>
              <a:spcBef>
                <a:spcPts val="600"/>
              </a:spcBef>
            </a:pPr>
            <a:r>
              <a:rPr lang="fr-FR" sz="1100" dirty="0">
                <a:solidFill>
                  <a:schemeClr val="tx2"/>
                </a:solidFill>
                <a:latin typeface="Georgia" panose="02040502050405020303" pitchFamily="18" charset="0"/>
              </a:rPr>
              <a:t>Définir la maltraitance et ses différentes formes (physique, psychologique, carences et négligences, abus sexuels) ainsi que ses conséquences de ces maltraitances sur les victimes</a:t>
            </a:r>
          </a:p>
          <a:p>
            <a:pPr>
              <a:lnSpc>
                <a:spcPct val="100000"/>
              </a:lnSpc>
              <a:spcBef>
                <a:spcPts val="600"/>
              </a:spcBef>
            </a:pPr>
            <a:r>
              <a:rPr lang="fr-FR" sz="1100" dirty="0">
                <a:solidFill>
                  <a:schemeClr val="tx2"/>
                </a:solidFill>
                <a:latin typeface="Georgia" panose="02040502050405020303" pitchFamily="18" charset="0"/>
              </a:rPr>
              <a:t> Mieux se repérer sur les aspects juridiques : définition des personnes vulnérables, connaitre les obligations légales des professionnels, que ce soit lors d’intervention à domicile ou en institutions</a:t>
            </a:r>
          </a:p>
          <a:p>
            <a:pPr lvl="0">
              <a:lnSpc>
                <a:spcPct val="100000"/>
              </a:lnSpc>
              <a:spcBef>
                <a:spcPts val="600"/>
              </a:spcBef>
            </a:pPr>
            <a:r>
              <a:rPr lang="fr-FR" sz="1100" dirty="0">
                <a:solidFill>
                  <a:schemeClr val="tx2"/>
                </a:solidFill>
                <a:latin typeface="Georgia" panose="02040502050405020303" pitchFamily="18" charset="0"/>
              </a:rPr>
              <a:t>Savoir détecter les signaux d’alerte : symptômes cognitifs, émotionnels, somatiques, les comportements de la personne, de son environnement immédiat, les demandes d’aides indirectes. Identifier les facteurs de risques</a:t>
            </a:r>
            <a:endParaRPr lang="fr-FR" sz="1100" dirty="0">
              <a:latin typeface="Georgia" panose="02040502050405020303" pitchFamily="18" charset="0"/>
            </a:endParaRPr>
          </a:p>
          <a:p>
            <a:pPr>
              <a:lnSpc>
                <a:spcPct val="100000"/>
              </a:lnSpc>
              <a:spcBef>
                <a:spcPts val="600"/>
              </a:spcBef>
            </a:pPr>
            <a:r>
              <a:rPr lang="fr-FR" sz="1100" dirty="0">
                <a:solidFill>
                  <a:schemeClr val="tx2"/>
                </a:solidFill>
                <a:latin typeface="Georgia" panose="02040502050405020303" pitchFamily="18" charset="0"/>
              </a:rPr>
              <a:t>Identifier, sur cette thématique, ses propres représentations et émotions,</a:t>
            </a:r>
          </a:p>
          <a:p>
            <a:pPr lvl="0">
              <a:lnSpc>
                <a:spcPct val="100000"/>
              </a:lnSpc>
              <a:spcBef>
                <a:spcPts val="600"/>
              </a:spcBef>
            </a:pPr>
            <a:r>
              <a:rPr lang="fr-FR" sz="1100" dirty="0">
                <a:solidFill>
                  <a:schemeClr val="tx2"/>
                </a:solidFill>
                <a:latin typeface="Georgia" panose="02040502050405020303" pitchFamily="18" charset="0"/>
              </a:rPr>
              <a:t>Développer des compétences en termes de savoir-être et savoir-faire  sur la gestion d’entretien : savoir rassurer, créer un climat de confiance, poser des questions directes,…</a:t>
            </a:r>
          </a:p>
          <a:p>
            <a:pPr lvl="0">
              <a:lnSpc>
                <a:spcPct val="100000"/>
              </a:lnSpc>
              <a:spcBef>
                <a:spcPts val="600"/>
              </a:spcBef>
            </a:pPr>
            <a:r>
              <a:rPr lang="fr-FR" sz="1100" dirty="0">
                <a:solidFill>
                  <a:schemeClr val="tx2"/>
                </a:solidFill>
                <a:latin typeface="Georgia" panose="02040502050405020303" pitchFamily="18" charset="0"/>
              </a:rPr>
              <a:t>Travailler en pluridisciplinarité et interdisciplinarité. Réseau local, partenariat</a:t>
            </a:r>
          </a:p>
        </p:txBody>
      </p:sp>
      <p:sp>
        <p:nvSpPr>
          <p:cNvPr id="4" name="Content Placeholder 5"/>
          <p:cNvSpPr txBox="1">
            <a:spLocks/>
          </p:cNvSpPr>
          <p:nvPr/>
        </p:nvSpPr>
        <p:spPr>
          <a:xfrm>
            <a:off x="7484013" y="2894120"/>
            <a:ext cx="4187934" cy="38273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p>
          <a:p>
            <a:pPr marL="0" lvl="0" indent="0">
              <a:lnSpc>
                <a:spcPct val="110000"/>
              </a:lnSpc>
              <a:buNone/>
            </a:pPr>
            <a:r>
              <a:rPr lang="fr-FR" sz="1400" b="1" dirty="0">
                <a:solidFill>
                  <a:schemeClr val="tx2"/>
                </a:solidFill>
                <a:latin typeface="Georgia" panose="02040502050405020303" pitchFamily="18" charset="0"/>
              </a:rPr>
              <a:t>Méthode d’évaluation </a:t>
            </a:r>
            <a:r>
              <a:rPr lang="fr-FR" sz="1200" dirty="0">
                <a:solidFill>
                  <a:schemeClr val="tx2"/>
                </a:solidFill>
                <a:latin typeface="Georgia" panose="02040502050405020303" pitchFamily="18" charset="0"/>
              </a:rPr>
              <a:t>:</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évaluation des connaissances</a:t>
            </a:r>
          </a:p>
          <a:p>
            <a:pPr marL="0" indent="0" algn="just">
              <a:buFont typeface="Arial" panose="020B0604020202020204" pitchFamily="34" charset="0"/>
              <a:buNone/>
            </a:pPr>
            <a:r>
              <a:rPr lang="fr-FR" sz="1400" b="1" dirty="0">
                <a:solidFill>
                  <a:schemeClr val="tx2"/>
                </a:solidFill>
                <a:latin typeface="Georgia" panose="02040502050405020303" pitchFamily="18" charset="0"/>
              </a:rPr>
              <a:t>Intervenant</a:t>
            </a:r>
            <a:r>
              <a:rPr lang="fr-FR" sz="1400" dirty="0">
                <a:solidFill>
                  <a:schemeClr val="tx2"/>
                </a:solidFill>
                <a:latin typeface="Georgia" panose="02040502050405020303" pitchFamily="18" charset="0"/>
              </a:rPr>
              <a:t> : psychologue</a:t>
            </a:r>
          </a:p>
        </p:txBody>
      </p:sp>
      <p:sp>
        <p:nvSpPr>
          <p:cNvPr id="5" name="TextBox 4"/>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7" name="Double Bracket 6"/>
          <p:cNvSpPr/>
          <p:nvPr/>
        </p:nvSpPr>
        <p:spPr>
          <a:xfrm>
            <a:off x="7484013" y="815926"/>
            <a:ext cx="4457415" cy="1931346"/>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100" dirty="0">
                <a:solidFill>
                  <a:schemeClr val="accent1"/>
                </a:solidFill>
                <a:latin typeface="Century Gothic" panose="020B0502020202020204" pitchFamily="34" charset="0"/>
              </a:rPr>
              <a:t>Les situations de maltraitance ont un impact important sur la santé somatique et psychique des victimes : blessures physiques, </a:t>
            </a:r>
            <a:r>
              <a:rPr lang="fr-FR" sz="1100" dirty="0" err="1">
                <a:solidFill>
                  <a:schemeClr val="accent1"/>
                </a:solidFill>
                <a:latin typeface="Century Gothic" panose="020B0502020202020204" pitchFamily="34" charset="0"/>
              </a:rPr>
              <a:t>psychotraumatisme</a:t>
            </a:r>
            <a:r>
              <a:rPr lang="fr-FR" sz="1100" dirty="0">
                <a:solidFill>
                  <a:schemeClr val="accent1"/>
                </a:solidFill>
                <a:latin typeface="Century Gothic" panose="020B0502020202020204" pitchFamily="34" charset="0"/>
              </a:rPr>
              <a:t>, troubles du comportement, addiction,... </a:t>
            </a:r>
          </a:p>
          <a:p>
            <a:pPr algn="just"/>
            <a:r>
              <a:rPr lang="fr-FR" sz="1100" dirty="0">
                <a:solidFill>
                  <a:schemeClr val="accent1"/>
                </a:solidFill>
                <a:latin typeface="Century Gothic" panose="020B0502020202020204" pitchFamily="34" charset="0"/>
              </a:rPr>
              <a:t>Les professionnels peuvent et doivent jouer un rôle d’autant plus important dans la détection, la prise en charge et l’orientation des personnes en situation de victimisation, que certaines, de par leur âge, leur handicap par exemple, ne sont pas en mesure de se protéger seules, de connaitre leurs droits ou de les faire respecter</a:t>
            </a:r>
            <a:endParaRPr lang="fr-FR" sz="1100" dirty="0">
              <a:solidFill>
                <a:schemeClr val="tx2"/>
              </a:solidFill>
              <a:latin typeface="Georgia" panose="02040502050405020303" pitchFamily="18" charset="0"/>
            </a:endParaRPr>
          </a:p>
        </p:txBody>
      </p:sp>
      <p:sp>
        <p:nvSpPr>
          <p:cNvPr id="11" name="TextBox 10"/>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4"/>
              </a:rPr>
              <a:t>cliquez sur le lien</a:t>
            </a:r>
            <a:endParaRPr lang="fr-FR" sz="1200" dirty="0">
              <a:solidFill>
                <a:schemeClr val="tx2"/>
              </a:solidFill>
              <a:latin typeface="Georgia" panose="02040502050405020303" pitchFamily="18" charset="0"/>
            </a:endParaRPr>
          </a:p>
        </p:txBody>
      </p:sp>
      <p:sp>
        <p:nvSpPr>
          <p:cNvPr id="8" name="Espace réservé du numéro de diapositive 7">
            <a:extLst>
              <a:ext uri="{FF2B5EF4-FFF2-40B4-BE49-F238E27FC236}">
                <a16:creationId xmlns:a16="http://schemas.microsoft.com/office/drawing/2014/main" id="{B06D3249-4EE0-470E-897F-BEF3148A1466}"/>
              </a:ext>
            </a:extLst>
          </p:cNvPr>
          <p:cNvSpPr>
            <a:spLocks noGrp="1"/>
          </p:cNvSpPr>
          <p:nvPr>
            <p:ph type="sldNum" sz="quarter" idx="12"/>
          </p:nvPr>
        </p:nvSpPr>
        <p:spPr/>
        <p:txBody>
          <a:bodyPr/>
          <a:lstStyle/>
          <a:p>
            <a:fld id="{E855878C-A324-4A54-BFC8-E1905C812A6D}" type="slidenum">
              <a:rPr lang="fr-FR" smtClean="0"/>
              <a:t>11</a:t>
            </a:fld>
            <a:endParaRPr lang="fr-FR"/>
          </a:p>
        </p:txBody>
      </p:sp>
    </p:spTree>
    <p:extLst>
      <p:ext uri="{BB962C8B-B14F-4D97-AF65-F5344CB8AC3E}">
        <p14:creationId xmlns:p14="http://schemas.microsoft.com/office/powerpoint/2010/main" val="1748991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23196" y="1059033"/>
            <a:ext cx="6773608" cy="5297317"/>
          </a:xfrm>
          <a:prstGeom prst="rect">
            <a:avLst/>
          </a:prstGeom>
          <a:noFill/>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fr-FR" dirty="0"/>
          </a:p>
        </p:txBody>
      </p:sp>
      <p:sp>
        <p:nvSpPr>
          <p:cNvPr id="3" name="Title 2"/>
          <p:cNvSpPr>
            <a:spLocks noGrp="1"/>
          </p:cNvSpPr>
          <p:nvPr>
            <p:ph type="title"/>
          </p:nvPr>
        </p:nvSpPr>
        <p:spPr>
          <a:xfrm>
            <a:off x="2458381" y="223668"/>
            <a:ext cx="7972926" cy="507588"/>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fr-FR" sz="1800" b="1" dirty="0">
                <a:solidFill>
                  <a:schemeClr val="tx2"/>
                </a:solidFill>
                <a:latin typeface="Georgia" panose="02040502050405020303" pitchFamily="18" charset="0"/>
              </a:rPr>
              <a:t>Tarifs, prise en charge &amp; informations pratiques</a:t>
            </a:r>
            <a:endParaRPr lang="fr-FR" sz="1800" dirty="0">
              <a:solidFill>
                <a:schemeClr val="tx2"/>
              </a:solidFill>
              <a:latin typeface="Georgia" panose="02040502050405020303"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14" name="TextBox 13"/>
          <p:cNvSpPr txBox="1"/>
          <p:nvPr/>
        </p:nvSpPr>
        <p:spPr>
          <a:xfrm>
            <a:off x="559495" y="1224179"/>
            <a:ext cx="6438053" cy="2339102"/>
          </a:xfrm>
          <a:prstGeom prst="rect">
            <a:avLst/>
          </a:prstGeom>
          <a:noFill/>
        </p:spPr>
        <p:txBody>
          <a:bodyPr wrap="square" rtlCol="0">
            <a:spAutoFit/>
          </a:bodyPr>
          <a:lstStyle/>
          <a:p>
            <a:pPr algn="just">
              <a:spcAft>
                <a:spcPts val="0"/>
              </a:spcAft>
            </a:pPr>
            <a:r>
              <a:rPr lang="fr-FR" sz="14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sym typeface="Wingdings 2" panose="05020102010507070707" pitchFamily="18" charset="2"/>
              </a:rPr>
              <a:t>Tarifs indicatifs pour formation 2 jours</a:t>
            </a:r>
          </a:p>
          <a:p>
            <a:pPr algn="just">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sym typeface="Wingdings 2" panose="05020102010507070707" pitchFamily="18" charset="2"/>
            </a:endParaRPr>
          </a:p>
          <a:p>
            <a:pPr algn="just">
              <a:spcAft>
                <a:spcPts val="0"/>
              </a:spcAft>
            </a:pPr>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Formation continue pour 2 jours : 750 €</a:t>
            </a:r>
          </a:p>
          <a:p>
            <a:pPr algn="just">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gn="just">
              <a:spcAft>
                <a:spcPts val="0"/>
              </a:spcAft>
            </a:pPr>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Plus d’information sur les tarifs spéciaux (inscription individuelle hors formation continue, étudiants, demandeurs d’emploi,…) : contacter le service formation</a:t>
            </a:r>
          </a:p>
          <a:p>
            <a:pPr algn="just">
              <a:spcAft>
                <a:spcPts val="0"/>
              </a:spcAft>
            </a:pPr>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a:t>
            </a:r>
          </a:p>
          <a:p>
            <a:pPr>
              <a:spcAft>
                <a:spcPts val="0"/>
              </a:spcAft>
            </a:pPr>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Le tarif inclus la dispense d’un dossier pédagogique par voie dématérialisée</a:t>
            </a:r>
          </a:p>
          <a:p>
            <a:pPr algn="just"/>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Les repas sont libres et non compris dans ce tarif</a:t>
            </a:r>
          </a:p>
          <a:p>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r>
              <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Les formations se déroulent sur Toulouse	</a:t>
            </a:r>
          </a:p>
        </p:txBody>
      </p:sp>
      <p:sp>
        <p:nvSpPr>
          <p:cNvPr id="15" name="TextBox 14"/>
          <p:cNvSpPr txBox="1"/>
          <p:nvPr/>
        </p:nvSpPr>
        <p:spPr>
          <a:xfrm>
            <a:off x="485450" y="3707691"/>
            <a:ext cx="6512098" cy="2339102"/>
          </a:xfrm>
          <a:prstGeom prst="rect">
            <a:avLst/>
          </a:prstGeom>
          <a:noFill/>
        </p:spPr>
        <p:txBody>
          <a:bodyPr wrap="square" rtlCol="0">
            <a:spAutoFit/>
          </a:bodyPr>
          <a:lstStyle/>
          <a:p>
            <a:pPr algn="just"/>
            <a:r>
              <a:rPr lang="fr-FR" sz="1400" b="1" dirty="0">
                <a:solidFill>
                  <a:schemeClr val="tx2"/>
                </a:solidFill>
                <a:latin typeface="Georgia" panose="02040502050405020303" pitchFamily="18" charset="0"/>
              </a:rPr>
              <a:t>Le financement de votre formation</a:t>
            </a:r>
          </a:p>
          <a:p>
            <a:pPr algn="just">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marL="449263" indent="-449263" algn="just">
              <a:spcAft>
                <a:spcPts val="0"/>
              </a:spcAft>
            </a:pPr>
            <a:r>
              <a:rPr lang="fr-FR" sz="1200" b="1" dirty="0">
                <a:solidFill>
                  <a:schemeClr val="tx2"/>
                </a:solidFill>
                <a:latin typeface="Georgia" panose="02040502050405020303" pitchFamily="18" charset="0"/>
                <a:ea typeface="FangSong" panose="02010609060101010101" pitchFamily="49" charset="-122"/>
                <a:sym typeface="Wingdings" panose="05000000000000000000" pitchFamily="2" charset="2"/>
              </a:rPr>
              <a:t>Professionnel médical libéral </a:t>
            </a:r>
            <a:r>
              <a:rPr lang="fr-FR" sz="1200" dirty="0">
                <a:solidFill>
                  <a:schemeClr val="tx2"/>
                </a:solidFill>
                <a:latin typeface="Georgia" panose="02040502050405020303" pitchFamily="18" charset="0"/>
                <a:ea typeface="FangSong" panose="02010609060101010101" pitchFamily="49" charset="-122"/>
                <a:sym typeface="Wingdings" panose="05000000000000000000" pitchFamily="2" charset="2"/>
              </a:rPr>
              <a:t>: le Réseau PREVIOS est un organisme de formation habilité à dispenser des programmes validant le DPC</a:t>
            </a:r>
          </a:p>
          <a:p>
            <a:pPr marL="449263" indent="-449263" algn="just">
              <a:spcAft>
                <a:spcPts val="0"/>
              </a:spcAft>
            </a:pPr>
            <a:endParaRPr lang="fr-FR" sz="1200" dirty="0">
              <a:solidFill>
                <a:schemeClr val="tx2"/>
              </a:solidFill>
              <a:latin typeface="Georgia" panose="02040502050405020303" pitchFamily="18" charset="0"/>
              <a:ea typeface="FangSong" panose="02010609060101010101" pitchFamily="49" charset="-122"/>
              <a:sym typeface="Wingdings" panose="05000000000000000000" pitchFamily="2" charset="2"/>
            </a:endParaRPr>
          </a:p>
          <a:p>
            <a:pPr marL="174625" indent="-174625" algn="just">
              <a:spcAft>
                <a:spcPts val="0"/>
              </a:spcAft>
            </a:pPr>
            <a:r>
              <a:rPr lang="fr-FR" sz="1200" b="1" dirty="0">
                <a:solidFill>
                  <a:schemeClr val="tx2"/>
                </a:solidFill>
                <a:latin typeface="Georgia" panose="02040502050405020303" pitchFamily="18" charset="0"/>
                <a:ea typeface="FangSong" panose="02010609060101010101" pitchFamily="49" charset="-122"/>
                <a:sym typeface="Wingdings" panose="05000000000000000000" pitchFamily="2" charset="2"/>
              </a:rPr>
              <a:t>Professionnel salarié ou demandeur d’emploi </a:t>
            </a:r>
            <a:r>
              <a:rPr lang="fr-FR" sz="1200" dirty="0">
                <a:solidFill>
                  <a:schemeClr val="tx2"/>
                </a:solidFill>
                <a:latin typeface="Georgia" panose="02040502050405020303" pitchFamily="18" charset="0"/>
                <a:ea typeface="FangSong" panose="02010609060101010101" pitchFamily="49" charset="-122"/>
                <a:sym typeface="Wingdings" panose="05000000000000000000" pitchFamily="2" charset="2"/>
              </a:rPr>
              <a:t>: le Réseau PREVIOS est un organisme de formation déclaré auprès du Préfet de Région. Nos formations peuvent être prises en charge par votre OPCA ou dans le cadre d’un plan de formation. </a:t>
            </a:r>
          </a:p>
          <a:p>
            <a:pPr algn="just"/>
            <a:endParaRPr lang="fr-FR" sz="1200" dirty="0">
              <a:solidFill>
                <a:schemeClr val="tx2"/>
              </a:solidFill>
              <a:latin typeface="Georgia" panose="02040502050405020303" pitchFamily="18" charset="0"/>
            </a:endParaRPr>
          </a:p>
          <a:p>
            <a:r>
              <a:rPr lang="fr-FR" sz="1200" b="1" dirty="0">
                <a:solidFill>
                  <a:schemeClr val="tx2"/>
                </a:solidFill>
                <a:latin typeface="Georgia" panose="02040502050405020303" pitchFamily="18" charset="0"/>
              </a:rPr>
              <a:t>Vous vous questionnez sur le financement de votre formation ?    </a:t>
            </a:r>
          </a:p>
          <a:p>
            <a:pPr algn="ctr"/>
            <a:r>
              <a:rPr lang="fr-FR" sz="1200" dirty="0">
                <a:solidFill>
                  <a:schemeClr val="tx2"/>
                </a:solidFill>
                <a:latin typeface="Georgia" panose="02040502050405020303" pitchFamily="18" charset="0"/>
                <a:hlinkClick r:id="rId3"/>
              </a:rPr>
              <a:t>Contactez-nous !</a:t>
            </a:r>
            <a:r>
              <a:rPr lang="fr-FR" sz="1200" dirty="0">
                <a:solidFill>
                  <a:schemeClr val="tx2"/>
                </a:solidFill>
                <a:latin typeface="Georgia" panose="02040502050405020303" pitchFamily="18" charset="0"/>
                <a:sym typeface="Wingdings" panose="05000000000000000000" pitchFamily="2" charset="2"/>
                <a:hlinkClick r:id="rId3"/>
              </a:rPr>
              <a:t>       </a:t>
            </a:r>
            <a:endParaRPr lang="fr-FR" sz="1200" dirty="0">
              <a:solidFill>
                <a:schemeClr val="tx2"/>
              </a:solidFill>
              <a:latin typeface="Georgia" panose="02040502050405020303" pitchFamily="18" charset="0"/>
              <a:sym typeface="Wingdings" panose="05000000000000000000" pitchFamily="2" charset="2"/>
            </a:endParaRPr>
          </a:p>
          <a:p>
            <a:pPr algn="ctr"/>
            <a:endParaRPr lang="fr-FR" sz="1200" dirty="0">
              <a:solidFill>
                <a:schemeClr val="tx2"/>
              </a:solidFill>
              <a:latin typeface="Georgia" panose="02040502050405020303" pitchFamily="18" charset="0"/>
            </a:endParaRPr>
          </a:p>
        </p:txBody>
      </p:sp>
      <p:sp>
        <p:nvSpPr>
          <p:cNvPr id="10" name="TextBox 9"/>
          <p:cNvSpPr txBox="1"/>
          <p:nvPr/>
        </p:nvSpPr>
        <p:spPr>
          <a:xfrm>
            <a:off x="7585112" y="1533157"/>
            <a:ext cx="4183692" cy="2923877"/>
          </a:xfrm>
          <a:prstGeom prst="rect">
            <a:avLst/>
          </a:prstGeom>
          <a:noFill/>
        </p:spPr>
        <p:txBody>
          <a:bodyPr wrap="square" rtlCol="0">
            <a:spAutoFit/>
          </a:bodyPr>
          <a:lstStyle/>
          <a:p>
            <a:pPr algn="just"/>
            <a:r>
              <a:rPr lang="fr-FR" sz="1400" b="1" u="sng" dirty="0">
                <a:solidFill>
                  <a:schemeClr val="tx2"/>
                </a:solidFill>
                <a:latin typeface="Georgia" panose="02040502050405020303" pitchFamily="18" charset="0"/>
              </a:rPr>
              <a:t>Inscription </a:t>
            </a:r>
          </a:p>
          <a:p>
            <a:pPr algn="just"/>
            <a:endParaRPr lang="fr-FR" sz="1400" b="1" dirty="0">
              <a:solidFill>
                <a:schemeClr val="tx2"/>
              </a:solidFill>
              <a:latin typeface="Georgia" panose="02040502050405020303" pitchFamily="18" charset="0"/>
            </a:endParaRPr>
          </a:p>
          <a:p>
            <a:pPr marL="171450" indent="-171450" algn="just">
              <a:buFont typeface="Wingdings" panose="05000000000000000000" pitchFamily="2" charset="2"/>
              <a:buChar char="q"/>
            </a:pPr>
            <a:r>
              <a:rPr lang="fr-FR" sz="1200" b="1" dirty="0">
                <a:solidFill>
                  <a:schemeClr val="tx2"/>
                </a:solidFill>
                <a:latin typeface="Georgia" panose="02040502050405020303" pitchFamily="18" charset="0"/>
              </a:rPr>
              <a:t>Un désistement survenant moins de 15 jours avant la session et non signalé par écrit, ainsi que toute participation partielle, entraîne la facturation automatique de celle-ci.</a:t>
            </a:r>
          </a:p>
          <a:p>
            <a:pPr marL="171450" indent="-171450" algn="just">
              <a:buFont typeface="Wingdings" panose="05000000000000000000" pitchFamily="2" charset="2"/>
              <a:buChar char="q"/>
            </a:pPr>
            <a:endParaRPr lang="fr-FR" sz="1200" b="1" dirty="0">
              <a:solidFill>
                <a:schemeClr val="tx2"/>
              </a:solidFill>
              <a:latin typeface="Georgia" panose="02040502050405020303" pitchFamily="18" charset="0"/>
            </a:endParaRPr>
          </a:p>
          <a:p>
            <a:pPr marL="171450" indent="-171450" algn="just">
              <a:buFont typeface="Wingdings" panose="05000000000000000000" pitchFamily="2" charset="2"/>
              <a:buChar char="q"/>
            </a:pPr>
            <a:r>
              <a:rPr lang="fr-FR" sz="1200" dirty="0">
                <a:solidFill>
                  <a:schemeClr val="tx2"/>
                </a:solidFill>
                <a:latin typeface="Georgia" panose="02040502050405020303" pitchFamily="18" charset="0"/>
              </a:rPr>
              <a:t>Le réseau PREVIOS se réserve le droit d’annuler la formation en cas d’un nombre insuffisant d’inscriptions.</a:t>
            </a:r>
          </a:p>
          <a:p>
            <a:pPr marL="171450" indent="-171450" algn="just">
              <a:buFont typeface="Wingdings" panose="05000000000000000000" pitchFamily="2" charset="2"/>
              <a:buChar char="q"/>
            </a:pPr>
            <a:endParaRPr lang="fr-FR" sz="1200" dirty="0">
              <a:solidFill>
                <a:schemeClr val="tx2"/>
              </a:solidFill>
              <a:latin typeface="Georgia" panose="02040502050405020303" pitchFamily="18" charset="0"/>
            </a:endParaRPr>
          </a:p>
          <a:p>
            <a:pPr marL="171450" indent="-171450" algn="just">
              <a:buFont typeface="Wingdings" panose="05000000000000000000" pitchFamily="2" charset="2"/>
              <a:buChar char="q"/>
            </a:pPr>
            <a:r>
              <a:rPr lang="fr-FR" sz="1200" dirty="0">
                <a:solidFill>
                  <a:schemeClr val="tx2"/>
                </a:solidFill>
                <a:latin typeface="Georgia" panose="02040502050405020303" pitchFamily="18" charset="0"/>
              </a:rPr>
              <a:t>Les personnes </a:t>
            </a:r>
            <a:r>
              <a:rPr lang="fr-FR" sz="1200" b="1" dirty="0">
                <a:solidFill>
                  <a:schemeClr val="tx2"/>
                </a:solidFill>
                <a:latin typeface="Georgia" panose="02040502050405020303" pitchFamily="18" charset="0"/>
              </a:rPr>
              <a:t>en situation </a:t>
            </a:r>
            <a:r>
              <a:rPr lang="fr-FR" sz="1200" b="1">
                <a:solidFill>
                  <a:schemeClr val="tx2"/>
                </a:solidFill>
                <a:latin typeface="Georgia" panose="02040502050405020303" pitchFamily="18" charset="0"/>
              </a:rPr>
              <a:t>de handicap </a:t>
            </a:r>
            <a:r>
              <a:rPr lang="fr-FR" sz="1200" dirty="0">
                <a:solidFill>
                  <a:schemeClr val="tx2"/>
                </a:solidFill>
                <a:latin typeface="Georgia" panose="02040502050405020303" pitchFamily="18" charset="0"/>
              </a:rPr>
              <a:t>souhaitant bénéficier d’un </a:t>
            </a:r>
            <a:r>
              <a:rPr lang="fr-FR" sz="1200">
                <a:solidFill>
                  <a:schemeClr val="tx2"/>
                </a:solidFill>
                <a:latin typeface="Georgia" panose="02040502050405020303" pitchFamily="18" charset="0"/>
              </a:rPr>
              <a:t>accueil spécifique, </a:t>
            </a:r>
            <a:r>
              <a:rPr lang="fr-FR" sz="1200" dirty="0">
                <a:solidFill>
                  <a:schemeClr val="tx2"/>
                </a:solidFill>
                <a:latin typeface="Georgia" panose="02040502050405020303" pitchFamily="18" charset="0"/>
              </a:rPr>
              <a:t>peuvent s’adresser au 06 38 26 78 22 ou par courriel :</a:t>
            </a:r>
          </a:p>
          <a:p>
            <a:pPr algn="just"/>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4"/>
              </a:rPr>
              <a:t>serviceformation@reseauprevios.fr</a:t>
            </a:r>
            <a:endParaRPr lang="fr-FR" sz="1200" dirty="0">
              <a:solidFill>
                <a:schemeClr val="tx2"/>
              </a:solidFill>
              <a:latin typeface="Georgia" panose="02040502050405020303" pitchFamily="18" charset="0"/>
            </a:endParaRPr>
          </a:p>
          <a:p>
            <a:pPr algn="just"/>
            <a:endParaRPr lang="fr-FR" sz="1200" dirty="0">
              <a:latin typeface="Cantata One" panose="02060503070700060704" pitchFamily="18" charset="0"/>
            </a:endParaRPr>
          </a:p>
        </p:txBody>
      </p:sp>
      <p:sp>
        <p:nvSpPr>
          <p:cNvPr id="13" name="TextBox 12"/>
          <p:cNvSpPr txBox="1"/>
          <p:nvPr/>
        </p:nvSpPr>
        <p:spPr>
          <a:xfrm>
            <a:off x="7844759" y="4784586"/>
            <a:ext cx="3753852" cy="1754326"/>
          </a:xfrm>
          <a:prstGeom prst="rect">
            <a:avLst/>
          </a:prstGeom>
          <a:noFill/>
        </p:spPr>
        <p:txBody>
          <a:bodyPr wrap="square" rtlCol="0">
            <a:spAutoFit/>
          </a:bodyPr>
          <a:lstStyle/>
          <a:p>
            <a:pPr algn="just"/>
            <a:r>
              <a:rPr lang="fr-FR" sz="1200" dirty="0">
                <a:solidFill>
                  <a:schemeClr val="tx2"/>
                </a:solidFill>
                <a:latin typeface="Georgia" panose="02040502050405020303" pitchFamily="18" charset="0"/>
              </a:rPr>
              <a:t>Les formations du Réseau PREVIOS s’adressent à toutes personnes intervenant dans les secteurs : </a:t>
            </a:r>
          </a:p>
          <a:p>
            <a:pPr algn="just"/>
            <a:endParaRPr lang="fr-FR" sz="1200" dirty="0">
              <a:solidFill>
                <a:schemeClr val="tx2"/>
              </a:solidFill>
              <a:latin typeface="Georgia" panose="02040502050405020303" pitchFamily="18" charset="0"/>
            </a:endParaRPr>
          </a:p>
          <a:p>
            <a:pPr marL="285750" indent="-285750" algn="just">
              <a:buFontTx/>
              <a:buChar char="-"/>
            </a:pPr>
            <a:r>
              <a:rPr lang="fr-FR" sz="1200" dirty="0">
                <a:solidFill>
                  <a:schemeClr val="tx2"/>
                </a:solidFill>
                <a:latin typeface="Georgia" panose="02040502050405020303" pitchFamily="18" charset="0"/>
              </a:rPr>
              <a:t>Sanitaire</a:t>
            </a:r>
          </a:p>
          <a:p>
            <a:pPr marL="285750" indent="-285750" algn="just">
              <a:buFontTx/>
              <a:buChar char="-"/>
            </a:pPr>
            <a:r>
              <a:rPr lang="fr-FR" sz="1200" dirty="0">
                <a:solidFill>
                  <a:schemeClr val="tx2"/>
                </a:solidFill>
                <a:latin typeface="Georgia" panose="02040502050405020303" pitchFamily="18" charset="0"/>
              </a:rPr>
              <a:t>Social</a:t>
            </a:r>
          </a:p>
          <a:p>
            <a:pPr marL="285750" indent="-285750" algn="just">
              <a:buFontTx/>
              <a:buChar char="-"/>
            </a:pPr>
            <a:r>
              <a:rPr lang="fr-FR" sz="1200" dirty="0">
                <a:solidFill>
                  <a:schemeClr val="tx2"/>
                </a:solidFill>
                <a:latin typeface="Georgia" panose="02040502050405020303" pitchFamily="18" charset="0"/>
              </a:rPr>
              <a:t>Judiciaire</a:t>
            </a:r>
          </a:p>
          <a:p>
            <a:pPr marL="285750" indent="-285750" algn="just">
              <a:buFontTx/>
              <a:buChar char="-"/>
            </a:pPr>
            <a:r>
              <a:rPr lang="fr-FR" sz="1200" dirty="0">
                <a:solidFill>
                  <a:schemeClr val="tx2"/>
                </a:solidFill>
                <a:latin typeface="Georgia" panose="02040502050405020303" pitchFamily="18" charset="0"/>
              </a:rPr>
              <a:t>Éducatif</a:t>
            </a:r>
          </a:p>
          <a:p>
            <a:pPr marL="285750" indent="-285750" algn="just">
              <a:buFontTx/>
              <a:buChar char="-"/>
            </a:pPr>
            <a:r>
              <a:rPr lang="fr-FR" sz="1200" dirty="0">
                <a:solidFill>
                  <a:schemeClr val="tx2"/>
                </a:solidFill>
                <a:latin typeface="Georgia" panose="02040502050405020303" pitchFamily="18" charset="0"/>
              </a:rPr>
              <a:t>… </a:t>
            </a:r>
          </a:p>
          <a:p>
            <a:pPr marL="285750" indent="-285750" algn="just">
              <a:buFontTx/>
              <a:buChar char="-"/>
            </a:pPr>
            <a:endParaRPr lang="fr-FR" sz="1200" dirty="0">
              <a:latin typeface="Cantata One" panose="02060503070700060704" pitchFamily="18" charset="0"/>
            </a:endParaRPr>
          </a:p>
        </p:txBody>
      </p:sp>
      <p:sp>
        <p:nvSpPr>
          <p:cNvPr id="16" name="TextBox 15"/>
          <p:cNvSpPr txBox="1"/>
          <p:nvPr/>
        </p:nvSpPr>
        <p:spPr>
          <a:xfrm>
            <a:off x="8200651" y="1040714"/>
            <a:ext cx="3042069" cy="492443"/>
          </a:xfrm>
          <a:prstGeom prst="rect">
            <a:avLst/>
          </a:prstGeom>
          <a:noFill/>
        </p:spPr>
        <p:txBody>
          <a:bodyPr wrap="square" rtlCol="0">
            <a:spAutoFit/>
          </a:bodyPr>
          <a:lstStyle/>
          <a:p>
            <a:pPr algn="ctr"/>
            <a:r>
              <a:rPr lang="fr-FR" sz="1300" b="1" dirty="0">
                <a:solidFill>
                  <a:schemeClr val="tx2"/>
                </a:solidFill>
                <a:latin typeface="Georgia" panose="02040502050405020303" pitchFamily="18" charset="0"/>
              </a:rPr>
              <a:t>Pré-inscription gratuite en ligne : </a:t>
            </a:r>
            <a:r>
              <a:rPr lang="fr-FR" sz="1300" b="1" dirty="0">
                <a:solidFill>
                  <a:schemeClr val="tx2"/>
                </a:solidFill>
                <a:latin typeface="Georgia" panose="02040502050405020303" pitchFamily="18" charset="0"/>
                <a:hlinkClick r:id="rId5"/>
              </a:rPr>
              <a:t>cliquez sur le lien</a:t>
            </a:r>
            <a:endParaRPr lang="fr-FR" sz="1300" b="1"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AE84D76D-23A0-42DB-AA74-386E1D3836C7}"/>
              </a:ext>
            </a:extLst>
          </p:cNvPr>
          <p:cNvSpPr>
            <a:spLocks noGrp="1"/>
          </p:cNvSpPr>
          <p:nvPr>
            <p:ph type="sldNum" sz="quarter" idx="12"/>
          </p:nvPr>
        </p:nvSpPr>
        <p:spPr/>
        <p:txBody>
          <a:bodyPr/>
          <a:lstStyle/>
          <a:p>
            <a:fld id="{E855878C-A324-4A54-BFC8-E1905C812A6D}" type="slidenum">
              <a:rPr lang="fr-FR" smtClean="0"/>
              <a:t>12</a:t>
            </a:fld>
            <a:endParaRPr lang="fr-FR"/>
          </a:p>
        </p:txBody>
      </p:sp>
    </p:spTree>
    <p:extLst>
      <p:ext uri="{BB962C8B-B14F-4D97-AF65-F5344CB8AC3E}">
        <p14:creationId xmlns:p14="http://schemas.microsoft.com/office/powerpoint/2010/main" val="12806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471870" y="1270622"/>
            <a:ext cx="11543181" cy="482439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spcAft>
                <a:spcPts val="0"/>
              </a:spcAft>
            </a:pPr>
            <a:endParaRPr lang="fr-FR" sz="13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Georgia" panose="02040502050405020303" pitchFamily="18" charset="0"/>
              <a:ea typeface="MS PGothic" panose="020B0600070205080204" pitchFamily="34" charset="-128"/>
              <a:cs typeface="Times New Roman" panose="02020603050405020304" pitchFamily="18" charset="0"/>
            </a:endParaRPr>
          </a:p>
          <a:p>
            <a:pPr>
              <a:lnSpc>
                <a:spcPct val="150000"/>
              </a:lnSpc>
              <a:spcAft>
                <a:spcPts val="0"/>
              </a:spcAft>
            </a:pPr>
            <a:endParaRPr lang="fr-FR" sz="1200" dirty="0">
              <a:latin typeface="Cantata One" panose="02060503070700060704" pitchFamily="18" charset="0"/>
              <a:ea typeface="MS PGothic" panose="020B0600070205080204" pitchFamily="34" charset="-128"/>
              <a:cs typeface="Times New Roman" panose="02020603050405020304" pitchFamily="18" charset="0"/>
            </a:endParaRPr>
          </a:p>
        </p:txBody>
      </p:sp>
      <p:sp>
        <p:nvSpPr>
          <p:cNvPr id="9" name="Content Placeholder 8"/>
          <p:cNvSpPr>
            <a:spLocks noGrp="1"/>
          </p:cNvSpPr>
          <p:nvPr>
            <p:ph sz="half" idx="1"/>
          </p:nvPr>
        </p:nvSpPr>
        <p:spPr>
          <a:xfrm>
            <a:off x="498764" y="1250576"/>
            <a:ext cx="5818909" cy="4800600"/>
          </a:xfrm>
        </p:spPr>
        <p:txBody>
          <a:bodyPr>
            <a:normAutofit fontScale="25000" lnSpcReduction="20000"/>
          </a:bodyPr>
          <a:lstStyle/>
          <a:p>
            <a:pPr marL="0" indent="0" algn="ctr">
              <a:lnSpc>
                <a:spcPct val="150000"/>
              </a:lnSpc>
              <a:spcAft>
                <a:spcPts val="0"/>
              </a:spcAft>
              <a:buNone/>
            </a:pPr>
            <a:r>
              <a:rPr lang="fr-FR" sz="56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Psychologues</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Béatrice FOURTEAU,</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coordinatrice du réseau PREVIOS</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Saba LIGNON, </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Permanence d’accès aux soins de Santé (PASS), Centre Hospitalier Intercommunal Castelsarrasin Moissac</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Magalie OUSTRAIN, </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Consultation de Prévention de la Violence (CPV), Service de médecine légale, Rangueil</a:t>
            </a:r>
            <a:endPar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Marie-Christine MANUEL,</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Expert près de la Cour d’Appel de Lyon</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Charlotte SABBA</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Aix en Provence</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Sophie BILLOUX</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docteur en neurosciences, Toulouse</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Mathilde COULANGES</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CRIAVS-MP, CRESAM, Toulouse</a:t>
            </a:r>
          </a:p>
          <a:p>
            <a:pPr marL="0" indent="0" algn="ctr">
              <a:lnSpc>
                <a:spcPct val="200000"/>
              </a:lnSpc>
              <a:spcAft>
                <a:spcPts val="0"/>
              </a:spcAft>
              <a:buNone/>
            </a:pPr>
            <a:r>
              <a:rPr lang="fr-FR" sz="56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Juristes </a:t>
            </a:r>
          </a:p>
          <a:p>
            <a:pPr marL="0" indent="0">
              <a:lnSpc>
                <a:spcPct val="170000"/>
              </a:lnSpc>
              <a:spcBef>
                <a:spcPts val="500"/>
              </a:spcBef>
              <a:spcAft>
                <a:spcPts val="0"/>
              </a:spcAft>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Françoise PASSUELLO</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Juriste, Directrice de France Victimes 31</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Geneviève SANAC  </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Avocate honoraire, Formatrice, Toulouse</a:t>
            </a:r>
          </a:p>
          <a:p>
            <a:pPr marL="0" indent="0">
              <a:lnSpc>
                <a:spcPct val="170000"/>
              </a:lnSpc>
              <a:spcBef>
                <a:spcPts val="5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Sylvie RUIZ </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juriste, formatrice, Montpellier</a:t>
            </a:r>
            <a:endParaRPr lang="fr-FR" dirty="0"/>
          </a:p>
        </p:txBody>
      </p:sp>
      <p:sp>
        <p:nvSpPr>
          <p:cNvPr id="10" name="Content Placeholder 9"/>
          <p:cNvSpPr>
            <a:spLocks noGrp="1"/>
          </p:cNvSpPr>
          <p:nvPr>
            <p:ph sz="half" idx="2"/>
          </p:nvPr>
        </p:nvSpPr>
        <p:spPr>
          <a:xfrm>
            <a:off x="6317673" y="1082363"/>
            <a:ext cx="5724272" cy="4995708"/>
          </a:xfrm>
        </p:spPr>
        <p:txBody>
          <a:bodyPr>
            <a:normAutofit fontScale="25000" lnSpcReduction="20000"/>
          </a:bodyPr>
          <a:lstStyle/>
          <a:p>
            <a:pPr marL="0" indent="0" algn="ctr">
              <a:lnSpc>
                <a:spcPct val="200000"/>
              </a:lnSpc>
              <a:spcAft>
                <a:spcPts val="0"/>
              </a:spcAft>
              <a:buNone/>
            </a:pPr>
            <a:r>
              <a:rPr lang="fr-FR" sz="56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Médecins</a:t>
            </a:r>
          </a:p>
          <a:p>
            <a:pPr marL="0" indent="0" algn="just">
              <a:lnSpc>
                <a:spcPct val="170000"/>
              </a:lnSpc>
              <a:spcBef>
                <a:spcPts val="4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Pierre-André DELPLA</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 Médecin légiste, Psychiatre, CHU de Toulouse, service de Médecine Légale</a:t>
            </a:r>
          </a:p>
          <a:p>
            <a:pPr marL="0" indent="0" algn="just">
              <a:lnSpc>
                <a:spcPct val="170000"/>
              </a:lnSpc>
              <a:spcBef>
                <a:spcPts val="400"/>
              </a:spcBef>
              <a:buNone/>
            </a:pPr>
            <a:r>
              <a:rPr lang="fr-FR" sz="48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Florent TRAPÉ </a:t>
            </a:r>
            <a:r>
              <a:rPr lang="fr-FR" sz="4800" dirty="0">
                <a:solidFill>
                  <a:schemeClr val="tx2"/>
                </a:solidFill>
                <a:latin typeface="Georgia" panose="02040502050405020303" pitchFamily="18" charset="0"/>
                <a:ea typeface="MS PGothic" panose="020B0600070205080204" pitchFamily="34" charset="-128"/>
                <a:cs typeface="Times New Roman" panose="02020603050405020304" pitchFamily="18" charset="0"/>
              </a:rPr>
              <a:t>Médecin légiste, Psychiatre, CHU de Toulouse, service de Médecine Légale</a:t>
            </a:r>
            <a:endParaRPr lang="fr-FR" sz="4200" b="1" dirty="0">
              <a:solidFill>
                <a:schemeClr val="tx2"/>
              </a:solidFill>
              <a:latin typeface="Georgia" panose="02040502050405020303" pitchFamily="18" charset="0"/>
              <a:ea typeface="MS PGothic" panose="020B0600070205080204" pitchFamily="34" charset="-128"/>
              <a:cs typeface="Times New Roman" panose="02020603050405020304" pitchFamily="18" charset="0"/>
            </a:endParaRPr>
          </a:p>
          <a:p>
            <a:pPr marL="0" indent="0" algn="ctr">
              <a:lnSpc>
                <a:spcPct val="170000"/>
              </a:lnSpc>
              <a:spcBef>
                <a:spcPts val="400"/>
              </a:spcBef>
              <a:buNone/>
            </a:pPr>
            <a:endParaRPr lang="fr-FR" sz="7200" dirty="0">
              <a:solidFill>
                <a:schemeClr val="tx2"/>
              </a:solidFill>
            </a:endParaRPr>
          </a:p>
          <a:p>
            <a:pPr marL="0" indent="0" algn="ctr">
              <a:lnSpc>
                <a:spcPct val="170000"/>
              </a:lnSpc>
              <a:spcBef>
                <a:spcPts val="400"/>
              </a:spcBef>
              <a:buNone/>
            </a:pPr>
            <a:r>
              <a:rPr lang="fr-FR" sz="7200" dirty="0">
                <a:solidFill>
                  <a:schemeClr val="tx2"/>
                </a:solidFill>
                <a:sym typeface="Wingdings" panose="05000000000000000000" pitchFamily="2" charset="2"/>
              </a:rPr>
              <a:t></a:t>
            </a:r>
          </a:p>
          <a:p>
            <a:pPr marL="0" indent="0" algn="ctr">
              <a:lnSpc>
                <a:spcPct val="170000"/>
              </a:lnSpc>
              <a:spcBef>
                <a:spcPts val="400"/>
              </a:spcBef>
              <a:buNone/>
            </a:pPr>
            <a:endParaRPr lang="fr-FR" sz="7200" dirty="0">
              <a:solidFill>
                <a:schemeClr val="tx2"/>
              </a:solidFill>
            </a:endParaRPr>
          </a:p>
          <a:p>
            <a:pPr marL="0" indent="0" algn="just">
              <a:lnSpc>
                <a:spcPct val="170000"/>
              </a:lnSpc>
              <a:spcBef>
                <a:spcPts val="400"/>
              </a:spcBef>
              <a:buNone/>
            </a:pPr>
            <a:r>
              <a:rPr lang="fr-FR" sz="4800" dirty="0">
                <a:solidFill>
                  <a:schemeClr val="tx2"/>
                </a:solidFill>
                <a:latin typeface="Georgia" panose="02040502050405020303" pitchFamily="18" charset="0"/>
              </a:rPr>
              <a:t>Nous travaillons également  de manière ponctuelle avec d’autres partenaires du Réseau, en fonction des besoins identifiés ou de demandes formulées (structures ou associations, partenaires institutionnels, Police et gendarmerie,…)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5" name="TextBox 4"/>
          <p:cNvSpPr txBox="1"/>
          <p:nvPr/>
        </p:nvSpPr>
        <p:spPr>
          <a:xfrm>
            <a:off x="2522450" y="282144"/>
            <a:ext cx="3471427" cy="369332"/>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b="1" dirty="0">
                <a:solidFill>
                  <a:schemeClr val="tx2"/>
                </a:solidFill>
                <a:latin typeface="Georgia" panose="02040502050405020303" pitchFamily="18" charset="0"/>
              </a:rPr>
              <a:t>L’équipe de formation</a:t>
            </a:r>
          </a:p>
        </p:txBody>
      </p:sp>
      <p:sp>
        <p:nvSpPr>
          <p:cNvPr id="3" name="Espace réservé du numéro de diapositive 2">
            <a:extLst>
              <a:ext uri="{FF2B5EF4-FFF2-40B4-BE49-F238E27FC236}">
                <a16:creationId xmlns:a16="http://schemas.microsoft.com/office/drawing/2014/main" id="{7703D5A6-7E55-4B28-A709-169FC4F28C83}"/>
              </a:ext>
            </a:extLst>
          </p:cNvPr>
          <p:cNvSpPr>
            <a:spLocks noGrp="1"/>
          </p:cNvSpPr>
          <p:nvPr>
            <p:ph type="sldNum" sz="quarter" idx="12"/>
          </p:nvPr>
        </p:nvSpPr>
        <p:spPr/>
        <p:txBody>
          <a:bodyPr/>
          <a:lstStyle/>
          <a:p>
            <a:fld id="{E855878C-A324-4A54-BFC8-E1905C812A6D}" type="slidenum">
              <a:rPr lang="fr-FR" smtClean="0"/>
              <a:t>13</a:t>
            </a:fld>
            <a:endParaRPr lang="fr-FR"/>
          </a:p>
        </p:txBody>
      </p:sp>
    </p:spTree>
    <p:extLst>
      <p:ext uri="{BB962C8B-B14F-4D97-AF65-F5344CB8AC3E}">
        <p14:creationId xmlns:p14="http://schemas.microsoft.com/office/powerpoint/2010/main" val="283842210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04092" y="1033279"/>
            <a:ext cx="4452729" cy="5624512"/>
          </a:xfrm>
          <a:prstGeom prst="rect">
            <a:avLst/>
          </a:prstGeom>
          <a:noFill/>
          <a:ln>
            <a:solidFill>
              <a:schemeClr val="accent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dirty="0"/>
          </a:p>
        </p:txBody>
      </p:sp>
      <p:graphicFrame>
        <p:nvGraphicFramePr>
          <p:cNvPr id="10" name="Diagramme 1"/>
          <p:cNvGraphicFramePr/>
          <p:nvPr>
            <p:extLst>
              <p:ext uri="{D42A27DB-BD31-4B8C-83A1-F6EECF244321}">
                <p14:modId xmlns:p14="http://schemas.microsoft.com/office/powerpoint/2010/main" val="4256468162"/>
              </p:ext>
            </p:extLst>
          </p:nvPr>
        </p:nvGraphicFramePr>
        <p:xfrm>
          <a:off x="5109221" y="739686"/>
          <a:ext cx="7148096" cy="5724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le 2"/>
          <p:cNvSpPr txBox="1">
            <a:spLocks/>
          </p:cNvSpPr>
          <p:nvPr/>
        </p:nvSpPr>
        <p:spPr>
          <a:xfrm>
            <a:off x="2492249" y="288246"/>
            <a:ext cx="3696886" cy="770767"/>
          </a:xfrm>
          <a:prstGeom prst="rect">
            <a:avLst/>
          </a:prstGeom>
          <a:ln>
            <a:noFill/>
          </a:ln>
        </p:spPr>
        <p:style>
          <a:lnRef idx="2">
            <a:schemeClr val="accent3"/>
          </a:lnRef>
          <a:fillRef idx="1">
            <a:schemeClr val="lt1"/>
          </a:fillRef>
          <a:effectRef idx="0">
            <a:schemeClr val="accent3"/>
          </a:effectRef>
          <a:fontRef idx="minor">
            <a:schemeClr val="dk1"/>
          </a:fontRef>
        </p:style>
        <p:txBody>
          <a:bodyP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00000"/>
              </a:lnSpc>
            </a:pPr>
            <a:r>
              <a:rPr lang="fr-FR" sz="1800" b="1" dirty="0">
                <a:solidFill>
                  <a:schemeClr val="tx2"/>
                </a:solidFill>
                <a:latin typeface="Georgia" panose="02040502050405020303" pitchFamily="18" charset="0"/>
              </a:rPr>
              <a:t>Formations &amp; conseils</a:t>
            </a:r>
          </a:p>
          <a:p>
            <a:pPr>
              <a:lnSpc>
                <a:spcPct val="100000"/>
              </a:lnSpc>
            </a:pPr>
            <a:r>
              <a:rPr lang="fr-FR" sz="1800" b="1" dirty="0">
                <a:solidFill>
                  <a:schemeClr val="tx2"/>
                </a:solidFill>
                <a:latin typeface="Georgia" panose="02040502050405020303" pitchFamily="18" charset="0"/>
              </a:rPr>
              <a:t>       Notre expertise</a:t>
            </a:r>
            <a:endParaRPr lang="fr-FR" sz="1800" dirty="0">
              <a:solidFill>
                <a:schemeClr val="tx2"/>
              </a:solidFill>
              <a:latin typeface="Georgia" panose="02040502050405020303" pitchFamily="18" charset="0"/>
            </a:endParaRPr>
          </a:p>
        </p:txBody>
      </p:sp>
      <p:sp>
        <p:nvSpPr>
          <p:cNvPr id="14" name="Slide Number Placeholder 1"/>
          <p:cNvSpPr txBox="1">
            <a:spLocks/>
          </p:cNvSpPr>
          <p:nvPr/>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dirty="0">
              <a:latin typeface="Georgia" panose="02040502050405020303" pitchFamily="18" charset="0"/>
            </a:endParaRPr>
          </a:p>
        </p:txBody>
      </p:sp>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20" name="TextBox 19"/>
          <p:cNvSpPr txBox="1"/>
          <p:nvPr/>
        </p:nvSpPr>
        <p:spPr>
          <a:xfrm>
            <a:off x="785446" y="1120861"/>
            <a:ext cx="3915508" cy="3231654"/>
          </a:xfrm>
          <a:prstGeom prst="rect">
            <a:avLst/>
          </a:prstGeom>
          <a:noFill/>
        </p:spPr>
        <p:txBody>
          <a:bodyPr wrap="square" rtlCol="0">
            <a:spAutoFit/>
          </a:bodyPr>
          <a:lstStyle/>
          <a:p>
            <a:endParaRPr lang="fr-FR" sz="1200" dirty="0">
              <a:latin typeface="Georgia" panose="02040502050405020303" pitchFamily="18" charset="0"/>
            </a:endParaRPr>
          </a:p>
          <a:p>
            <a:pPr algn="ctr"/>
            <a:r>
              <a:rPr lang="fr-FR" sz="1200" dirty="0">
                <a:solidFill>
                  <a:schemeClr val="tx2"/>
                </a:solidFill>
                <a:latin typeface="Georgia" panose="02040502050405020303" pitchFamily="18" charset="0"/>
              </a:rPr>
              <a:t>Vous souhaitez mettre en place une formation </a:t>
            </a:r>
            <a:r>
              <a:rPr lang="fr-FR" sz="1200" b="1" dirty="0">
                <a:solidFill>
                  <a:schemeClr val="tx2"/>
                </a:solidFill>
                <a:latin typeface="Georgia" panose="02040502050405020303" pitchFamily="18" charset="0"/>
              </a:rPr>
              <a:t>sur mesure </a:t>
            </a:r>
            <a:r>
              <a:rPr lang="fr-FR" sz="1200" dirty="0">
                <a:solidFill>
                  <a:schemeClr val="tx2"/>
                </a:solidFill>
                <a:latin typeface="Georgia" panose="02040502050405020303" pitchFamily="18" charset="0"/>
              </a:rPr>
              <a:t>?</a:t>
            </a:r>
          </a:p>
          <a:p>
            <a:pPr algn="ctr"/>
            <a:r>
              <a:rPr lang="fr-FR" sz="1200" dirty="0">
                <a:solidFill>
                  <a:schemeClr val="tx2"/>
                </a:solidFill>
                <a:latin typeface="Georgia" panose="02040502050405020303" pitchFamily="18" charset="0"/>
              </a:rPr>
              <a:t> </a:t>
            </a:r>
          </a:p>
          <a:p>
            <a:pPr algn="ctr"/>
            <a:r>
              <a:rPr lang="fr-FR" sz="1200" dirty="0">
                <a:solidFill>
                  <a:schemeClr val="tx2"/>
                </a:solidFill>
                <a:latin typeface="Georgia" panose="02040502050405020303" pitchFamily="18" charset="0"/>
              </a:rPr>
              <a:t>Contactez-nous !</a:t>
            </a:r>
          </a:p>
          <a:p>
            <a:pPr algn="just"/>
            <a:endParaRPr lang="fr-FR" sz="1200" dirty="0">
              <a:solidFill>
                <a:schemeClr val="tx2"/>
              </a:solidFill>
              <a:latin typeface="Georgia" panose="02040502050405020303" pitchFamily="18" charset="0"/>
            </a:endParaRPr>
          </a:p>
          <a:p>
            <a:pPr marL="171450" indent="-171450" algn="just">
              <a:buFont typeface="Wingdings 2" panose="05020102010507070707" pitchFamily="18" charset="2"/>
              <a:buChar char="R"/>
            </a:pPr>
            <a:r>
              <a:rPr lang="fr-FR" sz="1200" dirty="0">
                <a:solidFill>
                  <a:schemeClr val="tx2"/>
                </a:solidFill>
                <a:latin typeface="Georgia" panose="02040502050405020303" pitchFamily="18" charset="0"/>
                <a:sym typeface="Wingdings 2" panose="05020102010507070707" pitchFamily="18" charset="2"/>
              </a:rPr>
              <a:t> P</a:t>
            </a:r>
            <a:r>
              <a:rPr lang="fr-FR" sz="1200" dirty="0">
                <a:solidFill>
                  <a:schemeClr val="tx2"/>
                </a:solidFill>
                <a:latin typeface="Georgia" panose="02040502050405020303" pitchFamily="18" charset="0"/>
              </a:rPr>
              <a:t>our réaliser une formation </a:t>
            </a:r>
            <a:r>
              <a:rPr lang="fr-FR" sz="1200" b="1" dirty="0">
                <a:solidFill>
                  <a:schemeClr val="tx2"/>
                </a:solidFill>
                <a:latin typeface="Georgia" panose="02040502050405020303" pitchFamily="18" charset="0"/>
              </a:rPr>
              <a:t>sur site </a:t>
            </a:r>
          </a:p>
          <a:p>
            <a:pPr algn="just"/>
            <a:endParaRPr lang="fr-FR" sz="1200" dirty="0">
              <a:solidFill>
                <a:schemeClr val="tx2"/>
              </a:solidFill>
              <a:latin typeface="Georgia" panose="02040502050405020303" pitchFamily="18" charset="0"/>
            </a:endParaRPr>
          </a:p>
          <a:p>
            <a:pPr marL="171450" indent="-171450" algn="just">
              <a:buFont typeface="Wingdings 2" panose="05020102010507070707" pitchFamily="18" charset="2"/>
              <a:buChar char="R"/>
            </a:pPr>
            <a:r>
              <a:rPr lang="fr-FR" sz="1200" dirty="0">
                <a:solidFill>
                  <a:schemeClr val="tx2"/>
                </a:solidFill>
                <a:latin typeface="Georgia" panose="02040502050405020303" pitchFamily="18" charset="0"/>
              </a:rPr>
              <a:t> Pour aménager un format adapté à </a:t>
            </a:r>
            <a:r>
              <a:rPr lang="fr-FR" sz="1200" b="1" dirty="0">
                <a:solidFill>
                  <a:schemeClr val="tx2"/>
                </a:solidFill>
                <a:latin typeface="Georgia" panose="02040502050405020303" pitchFamily="18" charset="0"/>
              </a:rPr>
              <a:t>vos disponibilités </a:t>
            </a:r>
            <a:r>
              <a:rPr lang="fr-FR" sz="1200" dirty="0">
                <a:solidFill>
                  <a:schemeClr val="tx2"/>
                </a:solidFill>
                <a:latin typeface="Georgia" panose="02040502050405020303" pitchFamily="18" charset="0"/>
              </a:rPr>
              <a:t>(cycle de soirées-conférence…)</a:t>
            </a:r>
          </a:p>
          <a:p>
            <a:pPr algn="just"/>
            <a:endParaRPr lang="fr-FR" sz="1200" dirty="0">
              <a:solidFill>
                <a:schemeClr val="tx2"/>
              </a:solidFill>
              <a:latin typeface="Georgia" panose="02040502050405020303" pitchFamily="18" charset="0"/>
            </a:endParaRPr>
          </a:p>
          <a:p>
            <a:pPr marL="171450" indent="-171450" algn="just">
              <a:buFont typeface="Wingdings 2" panose="05020102010507070707" pitchFamily="18" charset="2"/>
              <a:buChar char="R"/>
            </a:pPr>
            <a:r>
              <a:rPr lang="fr-FR" sz="1200" dirty="0">
                <a:solidFill>
                  <a:schemeClr val="tx2"/>
                </a:solidFill>
                <a:latin typeface="Georgia" panose="02040502050405020303" pitchFamily="18" charset="0"/>
              </a:rPr>
              <a:t>Pour travailler une </a:t>
            </a:r>
            <a:r>
              <a:rPr lang="fr-FR" sz="1200" b="1" dirty="0">
                <a:solidFill>
                  <a:schemeClr val="tx2"/>
                </a:solidFill>
                <a:latin typeface="Georgia" panose="02040502050405020303" pitchFamily="18" charset="0"/>
              </a:rPr>
              <a:t>thématique</a:t>
            </a:r>
            <a:r>
              <a:rPr lang="fr-FR" sz="1200" dirty="0">
                <a:solidFill>
                  <a:schemeClr val="tx2"/>
                </a:solidFill>
                <a:latin typeface="Georgia" panose="02040502050405020303" pitchFamily="18" charset="0"/>
              </a:rPr>
              <a:t> en particulier, avec un </a:t>
            </a:r>
            <a:r>
              <a:rPr lang="fr-FR" sz="1200" b="1" dirty="0">
                <a:solidFill>
                  <a:schemeClr val="tx2"/>
                </a:solidFill>
                <a:latin typeface="Georgia" panose="02040502050405020303" pitchFamily="18" charset="0"/>
              </a:rPr>
              <a:t>public</a:t>
            </a:r>
            <a:r>
              <a:rPr lang="fr-FR" sz="1200" dirty="0">
                <a:solidFill>
                  <a:schemeClr val="tx2"/>
                </a:solidFill>
                <a:latin typeface="Georgia" panose="02040502050405020303" pitchFamily="18" charset="0"/>
              </a:rPr>
              <a:t> en particulier</a:t>
            </a:r>
          </a:p>
          <a:p>
            <a:pPr algn="just"/>
            <a:endParaRPr lang="fr-FR" sz="1200" dirty="0">
              <a:solidFill>
                <a:schemeClr val="tx2"/>
              </a:solidFill>
              <a:latin typeface="Georgia" panose="02040502050405020303" pitchFamily="18" charset="0"/>
            </a:endParaRPr>
          </a:p>
          <a:p>
            <a:pPr marL="171450" indent="-171450" algn="just">
              <a:buFont typeface="Wingdings 2" panose="05020102010507070707" pitchFamily="18" charset="2"/>
              <a:buChar char="R"/>
            </a:pPr>
            <a:r>
              <a:rPr lang="fr-FR" sz="1200" dirty="0">
                <a:solidFill>
                  <a:schemeClr val="tx2"/>
                </a:solidFill>
                <a:latin typeface="Georgia" panose="02040502050405020303" pitchFamily="18" charset="0"/>
              </a:rPr>
              <a:t> Pour travailler sur une </a:t>
            </a:r>
            <a:r>
              <a:rPr lang="fr-FR" sz="1200" b="1" dirty="0">
                <a:solidFill>
                  <a:schemeClr val="tx2"/>
                </a:solidFill>
                <a:latin typeface="Georgia" panose="02040502050405020303" pitchFamily="18" charset="0"/>
              </a:rPr>
              <a:t>situation </a:t>
            </a:r>
            <a:r>
              <a:rPr lang="fr-FR" sz="1200" dirty="0">
                <a:solidFill>
                  <a:schemeClr val="tx2"/>
                </a:solidFill>
                <a:latin typeface="Georgia" panose="02040502050405020303" pitchFamily="18" charset="0"/>
              </a:rPr>
              <a:t>qui a posé problème, en analyse de pratique</a:t>
            </a:r>
          </a:p>
          <a:p>
            <a:endParaRPr lang="fr-FR" sz="1200" dirty="0">
              <a:latin typeface="Cantata One" panose="02060503070700060704" pitchFamily="18" charset="0"/>
            </a:endParaRPr>
          </a:p>
        </p:txBody>
      </p:sp>
      <p:sp>
        <p:nvSpPr>
          <p:cNvPr id="11" name="TextBox 15"/>
          <p:cNvSpPr txBox="1"/>
          <p:nvPr/>
        </p:nvSpPr>
        <p:spPr>
          <a:xfrm>
            <a:off x="618305" y="4635873"/>
            <a:ext cx="4197190" cy="1754326"/>
          </a:xfrm>
          <a:prstGeom prst="rect">
            <a:avLst/>
          </a:prstGeom>
          <a:noFill/>
        </p:spPr>
        <p:txBody>
          <a:bodyPr wrap="square" rtlCol="0">
            <a:spAutoFit/>
          </a:bodyPr>
          <a:lstStyle/>
          <a:p>
            <a:pPr algn="ctr"/>
            <a:r>
              <a:rPr lang="fr-FR" sz="1200" b="1" dirty="0">
                <a:solidFill>
                  <a:schemeClr val="tx2"/>
                </a:solidFill>
                <a:latin typeface="Georgia" panose="02040502050405020303" pitchFamily="18" charset="0"/>
              </a:rPr>
              <a:t>Réseau PREVIOS</a:t>
            </a:r>
          </a:p>
          <a:p>
            <a:pPr algn="ctr"/>
            <a:r>
              <a:rPr lang="fr-FR" sz="1200" dirty="0">
                <a:solidFill>
                  <a:schemeClr val="tx2"/>
                </a:solidFill>
                <a:latin typeface="Georgia" panose="02040502050405020303" pitchFamily="18" charset="0"/>
              </a:rPr>
              <a:t>Adresse : 6, rue Pétrarque </a:t>
            </a:r>
          </a:p>
          <a:p>
            <a:pPr algn="ctr"/>
            <a:r>
              <a:rPr lang="fr-FR" sz="1200" dirty="0">
                <a:solidFill>
                  <a:schemeClr val="tx2"/>
                </a:solidFill>
                <a:latin typeface="Georgia" panose="02040502050405020303" pitchFamily="18" charset="0"/>
              </a:rPr>
              <a:t> 31000 TOULOUSE</a:t>
            </a:r>
          </a:p>
          <a:p>
            <a:pPr algn="ctr"/>
            <a:r>
              <a:rPr lang="fr-FR" sz="1200" dirty="0">
                <a:solidFill>
                  <a:schemeClr val="tx2"/>
                </a:solidFill>
                <a:latin typeface="Georgia" panose="02040502050405020303" pitchFamily="18" charset="0"/>
              </a:rPr>
              <a:t>Tél : 06.38.26.78.22</a:t>
            </a:r>
          </a:p>
          <a:p>
            <a:pPr algn="ctr"/>
            <a:r>
              <a:rPr lang="fr-FR" sz="1200" dirty="0">
                <a:solidFill>
                  <a:schemeClr val="tx2"/>
                </a:solidFill>
                <a:latin typeface="Georgia" panose="02040502050405020303" pitchFamily="18" charset="0"/>
              </a:rPr>
              <a:t>Fax : 05.31.60.38.10</a:t>
            </a:r>
            <a:endParaRPr lang="fr-FR" sz="1200" b="1" dirty="0">
              <a:solidFill>
                <a:schemeClr val="tx2"/>
              </a:solidFill>
              <a:latin typeface="Georgia" panose="02040502050405020303" pitchFamily="18" charset="0"/>
            </a:endParaRPr>
          </a:p>
          <a:p>
            <a:pPr algn="ctr"/>
            <a:r>
              <a:rPr lang="fr-FR" sz="1200" dirty="0">
                <a:solidFill>
                  <a:schemeClr val="tx2"/>
                </a:solidFill>
                <a:latin typeface="Georgia" panose="02040502050405020303" pitchFamily="18" charset="0"/>
              </a:rPr>
              <a:t>accueil@reseauprevios.fr</a:t>
            </a:r>
          </a:p>
          <a:p>
            <a:pPr algn="ctr"/>
            <a:endParaRPr lang="fr-FR" sz="1200" dirty="0">
              <a:solidFill>
                <a:schemeClr val="tx2"/>
              </a:solidFill>
              <a:latin typeface="Georgia" panose="02040502050405020303" pitchFamily="18" charset="0"/>
            </a:endParaRPr>
          </a:p>
          <a:p>
            <a:pPr algn="ctr"/>
            <a:r>
              <a:rPr lang="fr-FR" sz="1200" b="1" dirty="0">
                <a:solidFill>
                  <a:schemeClr val="tx2"/>
                </a:solidFill>
                <a:latin typeface="Georgia" panose="02040502050405020303" pitchFamily="18" charset="0"/>
              </a:rPr>
              <a:t>Service Formation</a:t>
            </a:r>
          </a:p>
          <a:p>
            <a:pPr algn="ctr"/>
            <a:r>
              <a:rPr lang="fr-FR" sz="1200" dirty="0">
                <a:solidFill>
                  <a:schemeClr val="tx2"/>
                </a:solidFill>
                <a:latin typeface="Georgia" panose="02040502050405020303" pitchFamily="18" charset="0"/>
              </a:rPr>
              <a:t>serviceformation@reseauprevios.fr</a:t>
            </a:r>
            <a:endParaRPr lang="fr-FR" sz="1200" b="1" dirty="0">
              <a:solidFill>
                <a:schemeClr val="tx2"/>
              </a:solidFill>
              <a:latin typeface="Bookman Old Style" panose="02050604050505020204" pitchFamily="18" charset="0"/>
            </a:endParaRPr>
          </a:p>
        </p:txBody>
      </p:sp>
      <p:sp>
        <p:nvSpPr>
          <p:cNvPr id="2" name="Espace réservé du numéro de diapositive 1">
            <a:extLst>
              <a:ext uri="{FF2B5EF4-FFF2-40B4-BE49-F238E27FC236}">
                <a16:creationId xmlns:a16="http://schemas.microsoft.com/office/drawing/2014/main" id="{36686054-A391-4174-855F-C727245113CB}"/>
              </a:ext>
            </a:extLst>
          </p:cNvPr>
          <p:cNvSpPr>
            <a:spLocks noGrp="1"/>
          </p:cNvSpPr>
          <p:nvPr>
            <p:ph type="sldNum" sz="quarter" idx="12"/>
          </p:nvPr>
        </p:nvSpPr>
        <p:spPr/>
        <p:txBody>
          <a:bodyPr/>
          <a:lstStyle/>
          <a:p>
            <a:fld id="{E855878C-A324-4A54-BFC8-E1905C812A6D}" type="slidenum">
              <a:rPr lang="fr-FR" smtClean="0"/>
              <a:t>14</a:t>
            </a:fld>
            <a:endParaRPr lang="fr-FR"/>
          </a:p>
        </p:txBody>
      </p:sp>
    </p:spTree>
    <p:extLst>
      <p:ext uri="{BB962C8B-B14F-4D97-AF65-F5344CB8AC3E}">
        <p14:creationId xmlns:p14="http://schemas.microsoft.com/office/powerpoint/2010/main" val="244807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18" y="365125"/>
            <a:ext cx="7031182" cy="787813"/>
          </a:xfrm>
        </p:spPr>
        <p:txBody>
          <a:bodyPr>
            <a:normAutofit/>
          </a:bodyPr>
          <a:lstStyle/>
          <a:p>
            <a:r>
              <a:rPr lang="fr-FR" sz="2300" b="1" dirty="0">
                <a:solidFill>
                  <a:schemeClr val="tx2"/>
                </a:solidFill>
                <a:latin typeface="Century Gothic" panose="020B0502020202020204" pitchFamily="34" charset="0"/>
                <a:ea typeface="+mn-ea"/>
                <a:cs typeface="+mn-cs"/>
              </a:rPr>
              <a:t>Les formations professionnelles : sommaire</a:t>
            </a:r>
          </a:p>
        </p:txBody>
      </p:sp>
      <p:graphicFrame>
        <p:nvGraphicFramePr>
          <p:cNvPr id="9" name="Espace réservé du contenu 8"/>
          <p:cNvGraphicFramePr>
            <a:graphicFrameLocks noGrp="1"/>
          </p:cNvGraphicFramePr>
          <p:nvPr>
            <p:ph sz="half" idx="1"/>
            <p:extLst>
              <p:ext uri="{D42A27DB-BD31-4B8C-83A1-F6EECF244321}">
                <p14:modId xmlns:p14="http://schemas.microsoft.com/office/powerpoint/2010/main" val="646447071"/>
              </p:ext>
            </p:extLst>
          </p:nvPr>
        </p:nvGraphicFramePr>
        <p:xfrm>
          <a:off x="5431301" y="1695841"/>
          <a:ext cx="6442452" cy="46022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249701" y="1695841"/>
            <a:ext cx="5181600" cy="4351338"/>
          </a:xfrm>
        </p:spPr>
        <p:txBody>
          <a:bodyPr>
            <a:noAutofit/>
          </a:bodyPr>
          <a:lstStyle/>
          <a:p>
            <a:pPr marL="0" indent="0">
              <a:buNone/>
            </a:pPr>
            <a:r>
              <a:rPr lang="fr-FR" sz="1400" b="1" dirty="0">
                <a:solidFill>
                  <a:schemeClr val="tx2"/>
                </a:solidFill>
                <a:latin typeface="Georgia" panose="02040502050405020303" pitchFamily="18" charset="0"/>
              </a:rPr>
              <a:t>SOMMAIRE</a:t>
            </a:r>
          </a:p>
          <a:p>
            <a:pPr marL="0" indent="0">
              <a:buNone/>
            </a:pPr>
            <a:endParaRPr lang="fr-FR" sz="1200" b="1" dirty="0">
              <a:solidFill>
                <a:schemeClr val="tx2"/>
              </a:solidFill>
              <a:latin typeface="Georgia" panose="02040502050405020303" pitchFamily="18" charset="0"/>
            </a:endParaRPr>
          </a:p>
          <a:p>
            <a:pPr marL="0" indent="0">
              <a:buNone/>
              <a:tabLst>
                <a:tab pos="4860000" algn="r"/>
              </a:tabLst>
            </a:pPr>
            <a:r>
              <a:rPr lang="fr-FR" sz="1200" dirty="0">
                <a:solidFill>
                  <a:schemeClr val="tx2"/>
                </a:solidFill>
                <a:latin typeface="Georgia" panose="02040502050405020303" pitchFamily="18" charset="0"/>
              </a:rPr>
              <a:t>Le Réseau PREVIOS à votre écoute	 Page 3</a:t>
            </a:r>
          </a:p>
          <a:p>
            <a:pPr marL="0" indent="0">
              <a:buNone/>
              <a:tabLst>
                <a:tab pos="4860000" algn="r"/>
              </a:tabLst>
            </a:pPr>
            <a:r>
              <a:rPr lang="fr-FR" sz="1200" dirty="0">
                <a:solidFill>
                  <a:schemeClr val="tx2"/>
                </a:solidFill>
                <a:latin typeface="Georgia" panose="02040502050405020303" pitchFamily="18" charset="0"/>
              </a:rPr>
              <a:t>Les formations du Réseau PREVIOS	 Page 4</a:t>
            </a:r>
          </a:p>
          <a:p>
            <a:pPr marL="0" indent="0">
              <a:buNone/>
              <a:tabLst>
                <a:tab pos="4860000" algn="r"/>
              </a:tabLst>
            </a:pPr>
            <a:r>
              <a:rPr lang="fr-FR" sz="1200" dirty="0">
                <a:solidFill>
                  <a:schemeClr val="tx2"/>
                </a:solidFill>
                <a:latin typeface="Georgia" panose="02040502050405020303" pitchFamily="18" charset="0"/>
              </a:rPr>
              <a:t>Tarifs, prise en charge &amp; informations pratiques	 Page 12</a:t>
            </a:r>
          </a:p>
          <a:p>
            <a:pPr marL="0" indent="0">
              <a:buNone/>
              <a:tabLst>
                <a:tab pos="4860000" algn="r"/>
              </a:tabLst>
            </a:pPr>
            <a:r>
              <a:rPr lang="fr-FR" sz="1200" dirty="0">
                <a:solidFill>
                  <a:schemeClr val="tx2"/>
                </a:solidFill>
                <a:latin typeface="Georgia" panose="02040502050405020303" pitchFamily="18" charset="0"/>
              </a:rPr>
              <a:t>L’équipe de formation	Page 13</a:t>
            </a:r>
          </a:p>
          <a:p>
            <a:pPr marL="0" indent="0">
              <a:buNone/>
              <a:tabLst>
                <a:tab pos="4860000" algn="r"/>
              </a:tabLst>
            </a:pPr>
            <a:r>
              <a:rPr lang="fr-FR" sz="1200" dirty="0">
                <a:solidFill>
                  <a:schemeClr val="tx2"/>
                </a:solidFill>
                <a:latin typeface="Georgia" panose="02040502050405020303" pitchFamily="18" charset="0"/>
              </a:rPr>
              <a:t>Vos besoins en formations &amp; conseils : notre expertise 	 Page 14</a:t>
            </a:r>
          </a:p>
          <a:p>
            <a:pPr marL="0" indent="0">
              <a:buNone/>
            </a:pPr>
            <a:endParaRPr lang="fr-FR" sz="1200" dirty="0">
              <a:latin typeface="Georgia" panose="02040502050405020303" pitchFamily="18" charset="0"/>
            </a:endParaRPr>
          </a:p>
          <a:p>
            <a:pPr marL="0" indent="0">
              <a:buNone/>
            </a:pPr>
            <a:r>
              <a:rPr lang="fr-FR" sz="1200" dirty="0">
                <a:latin typeface="Georgia" panose="02040502050405020303" pitchFamily="18" charset="0"/>
              </a:rPr>
              <a:t> </a:t>
            </a:r>
          </a:p>
          <a:p>
            <a:pPr marL="0" indent="0">
              <a:buNone/>
            </a:pPr>
            <a:endParaRPr lang="fr-FR" dirty="0">
              <a:latin typeface="Georgia" panose="02040502050405020303" pitchFamily="18" charset="0"/>
            </a:endParaRPr>
          </a:p>
          <a:p>
            <a:pPr marL="0" indent="0">
              <a:buNone/>
            </a:pPr>
            <a:endParaRPr lang="fr-FR" dirty="0">
              <a:latin typeface="Georgia" panose="02040502050405020303" pitchFamily="18" charset="0"/>
            </a:endParaRPr>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 y="76099"/>
            <a:ext cx="3578246" cy="1076839"/>
          </a:xfrm>
          <a:prstGeom prst="rect">
            <a:avLst/>
          </a:prstGeom>
        </p:spPr>
      </p:pic>
      <p:sp>
        <p:nvSpPr>
          <p:cNvPr id="3" name="TextBox 2"/>
          <p:cNvSpPr txBox="1"/>
          <p:nvPr/>
        </p:nvSpPr>
        <p:spPr>
          <a:xfrm>
            <a:off x="3578247" y="6456550"/>
            <a:ext cx="5334000" cy="323165"/>
          </a:xfrm>
          <a:prstGeom prst="rect">
            <a:avLst/>
          </a:prstGeom>
          <a:noFill/>
        </p:spPr>
        <p:txBody>
          <a:bodyPr wrap="square" rtlCol="0">
            <a:spAutoFit/>
          </a:bodyPr>
          <a:lstStyle/>
          <a:p>
            <a:r>
              <a:rPr lang="fr-FR" sz="1500" b="1" dirty="0">
                <a:solidFill>
                  <a:schemeClr val="tx2"/>
                </a:solidFill>
                <a:latin typeface="Georgia" panose="02040502050405020303" pitchFamily="18" charset="0"/>
              </a:rPr>
              <a:t>Pré-inscription gratuite en ligne : </a:t>
            </a:r>
            <a:r>
              <a:rPr lang="fr-FR" sz="1500" b="1" dirty="0">
                <a:solidFill>
                  <a:schemeClr val="tx2"/>
                </a:solidFill>
                <a:latin typeface="Georgia" panose="02040502050405020303" pitchFamily="18" charset="0"/>
                <a:hlinkClick r:id="rId9"/>
              </a:rPr>
              <a:t>cliquez sur le lien</a:t>
            </a:r>
            <a:endParaRPr lang="fr-FR" sz="1500" b="1" dirty="0">
              <a:solidFill>
                <a:schemeClr val="tx2"/>
              </a:solidFill>
              <a:latin typeface="Georgia" panose="02040502050405020303" pitchFamily="18" charset="0"/>
            </a:endParaRPr>
          </a:p>
        </p:txBody>
      </p:sp>
      <p:sp>
        <p:nvSpPr>
          <p:cNvPr id="5" name="Espace réservé du numéro de diapositive 4">
            <a:extLst>
              <a:ext uri="{FF2B5EF4-FFF2-40B4-BE49-F238E27FC236}">
                <a16:creationId xmlns:a16="http://schemas.microsoft.com/office/drawing/2014/main" id="{A7BF3834-671A-4B86-A37C-2294907AF74E}"/>
              </a:ext>
            </a:extLst>
          </p:cNvPr>
          <p:cNvSpPr>
            <a:spLocks noGrp="1"/>
          </p:cNvSpPr>
          <p:nvPr>
            <p:ph type="sldNum" sz="quarter" idx="12"/>
          </p:nvPr>
        </p:nvSpPr>
        <p:spPr/>
        <p:txBody>
          <a:bodyPr/>
          <a:lstStyle/>
          <a:p>
            <a:fld id="{E855878C-A324-4A54-BFC8-E1905C812A6D}" type="slidenum">
              <a:rPr lang="fr-FR" smtClean="0"/>
              <a:t>2</a:t>
            </a:fld>
            <a:endParaRPr lang="fr-FR"/>
          </a:p>
        </p:txBody>
      </p:sp>
    </p:spTree>
    <p:extLst>
      <p:ext uri="{BB962C8B-B14F-4D97-AF65-F5344CB8AC3E}">
        <p14:creationId xmlns:p14="http://schemas.microsoft.com/office/powerpoint/2010/main" val="280597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15753" y="268081"/>
            <a:ext cx="5912611" cy="450800"/>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fr-FR" sz="2300" b="1" dirty="0">
                <a:solidFill>
                  <a:schemeClr val="tx2"/>
                </a:solidFill>
                <a:latin typeface="Georgia" panose="02040502050405020303" pitchFamily="18" charset="0"/>
              </a:rPr>
              <a:t>Le Réseau PREVIOS à votre écoute</a:t>
            </a:r>
          </a:p>
        </p:txBody>
      </p:sp>
      <p:sp>
        <p:nvSpPr>
          <p:cNvPr id="7" name="Content Placeholder 6"/>
          <p:cNvSpPr>
            <a:spLocks noGrp="1"/>
          </p:cNvSpPr>
          <p:nvPr>
            <p:ph sz="half" idx="1"/>
          </p:nvPr>
        </p:nvSpPr>
        <p:spPr>
          <a:xfrm>
            <a:off x="402443" y="907762"/>
            <a:ext cx="4968875" cy="4640782"/>
          </a:xfrm>
        </p:spPr>
        <p:txBody>
          <a:bodyPr>
            <a:normAutofit fontScale="25000" lnSpcReduction="20000"/>
          </a:bodyPr>
          <a:lstStyle/>
          <a:p>
            <a:pPr marL="0" indent="0" algn="just">
              <a:lnSpc>
                <a:spcPct val="150000"/>
              </a:lnSpc>
              <a:spcBef>
                <a:spcPts val="500"/>
              </a:spcBef>
              <a:buNone/>
            </a:pPr>
            <a:r>
              <a:rPr lang="fr-FR" sz="4800" b="1" dirty="0">
                <a:solidFill>
                  <a:schemeClr val="tx2"/>
                </a:solidFill>
                <a:latin typeface="Georgia" panose="02040502050405020303" pitchFamily="18" charset="0"/>
              </a:rPr>
              <a:t>Depuis 15 ans, un réseau d’experts de terrain pour soutenir votre engagement contre les violences :</a:t>
            </a:r>
          </a:p>
          <a:p>
            <a:pPr marL="0" indent="0" algn="just">
              <a:lnSpc>
                <a:spcPct val="150000"/>
              </a:lnSpc>
              <a:spcBef>
                <a:spcPts val="500"/>
              </a:spcBef>
              <a:buNone/>
            </a:pPr>
            <a:endParaRPr lang="fr-FR" sz="2000" dirty="0">
              <a:solidFill>
                <a:schemeClr val="tx2"/>
              </a:solidFill>
              <a:latin typeface="Georgia" panose="02040502050405020303" pitchFamily="18" charset="0"/>
            </a:endParaRPr>
          </a:p>
          <a:p>
            <a:pPr marL="0" indent="0" algn="just">
              <a:lnSpc>
                <a:spcPct val="150000"/>
              </a:lnSpc>
              <a:spcBef>
                <a:spcPts val="500"/>
              </a:spcBef>
              <a:buNone/>
            </a:pPr>
            <a:r>
              <a:rPr lang="fr-FR" sz="4800" dirty="0">
                <a:solidFill>
                  <a:schemeClr val="tx2"/>
                </a:solidFill>
                <a:latin typeface="Georgia" panose="02040502050405020303" pitchFamily="18" charset="0"/>
              </a:rPr>
              <a:t>Le Réseau travaille avec les </a:t>
            </a:r>
            <a:r>
              <a:rPr lang="fr-FR" sz="4800" dirty="0" err="1">
                <a:solidFill>
                  <a:schemeClr val="tx2"/>
                </a:solidFill>
                <a:latin typeface="Georgia" panose="02040502050405020303" pitchFamily="18" charset="0"/>
              </a:rPr>
              <a:t>professionnel.les</a:t>
            </a:r>
            <a:r>
              <a:rPr lang="fr-FR" sz="4800" dirty="0">
                <a:solidFill>
                  <a:schemeClr val="tx2"/>
                </a:solidFill>
                <a:latin typeface="Georgia" panose="02040502050405020303" pitchFamily="18" charset="0"/>
              </a:rPr>
              <a:t> à l’amélioration de </a:t>
            </a:r>
            <a:r>
              <a:rPr lang="fr-FR" sz="4800" b="1" dirty="0">
                <a:solidFill>
                  <a:schemeClr val="tx2"/>
                </a:solidFill>
                <a:latin typeface="Georgia" panose="02040502050405020303" pitchFamily="18" charset="0"/>
              </a:rPr>
              <a:t>l’accueil et l’accompagnement</a:t>
            </a:r>
            <a:r>
              <a:rPr lang="fr-FR" sz="4800" dirty="0">
                <a:solidFill>
                  <a:schemeClr val="tx2"/>
                </a:solidFill>
                <a:latin typeface="Georgia" panose="02040502050405020303" pitchFamily="18" charset="0"/>
              </a:rPr>
              <a:t> des victimes, auteurs et témoins de violences :</a:t>
            </a:r>
          </a:p>
          <a:p>
            <a:pPr marL="0" indent="0" algn="just">
              <a:lnSpc>
                <a:spcPct val="150000"/>
              </a:lnSpc>
              <a:spcBef>
                <a:spcPts val="500"/>
              </a:spcBef>
              <a:buNone/>
            </a:pPr>
            <a:endParaRPr lang="fr-FR" sz="4800" dirty="0">
              <a:solidFill>
                <a:schemeClr val="tx2"/>
              </a:solidFill>
              <a:latin typeface="Georgia" panose="02040502050405020303" pitchFamily="18" charset="0"/>
            </a:endParaRPr>
          </a:p>
          <a:p>
            <a:pPr algn="just">
              <a:lnSpc>
                <a:spcPct val="150000"/>
              </a:lnSpc>
              <a:spcBef>
                <a:spcPts val="500"/>
              </a:spcBef>
              <a:buFontTx/>
              <a:buChar char="-"/>
            </a:pPr>
            <a:r>
              <a:rPr lang="fr-FR" sz="4800" dirty="0">
                <a:solidFill>
                  <a:schemeClr val="tx2"/>
                </a:solidFill>
                <a:latin typeface="Georgia" panose="02040502050405020303" pitchFamily="18" charset="0"/>
              </a:rPr>
              <a:t>Par le développement d’une culture commune de prise en charge globale et pluridisciplinaire : dépistage, accueil, évaluation globale, orientation concertée</a:t>
            </a:r>
          </a:p>
          <a:p>
            <a:pPr algn="just">
              <a:lnSpc>
                <a:spcPct val="150000"/>
              </a:lnSpc>
              <a:spcBef>
                <a:spcPts val="500"/>
              </a:spcBef>
              <a:buFontTx/>
              <a:buChar char="-"/>
            </a:pPr>
            <a:r>
              <a:rPr lang="fr-FR" sz="4800" dirty="0">
                <a:solidFill>
                  <a:schemeClr val="tx2"/>
                </a:solidFill>
                <a:latin typeface="Georgia" panose="02040502050405020303" pitchFamily="18" charset="0"/>
              </a:rPr>
              <a:t>Par la mise en réseau des </a:t>
            </a:r>
            <a:r>
              <a:rPr lang="fr-FR" sz="4800" dirty="0" err="1">
                <a:solidFill>
                  <a:schemeClr val="tx2"/>
                </a:solidFill>
                <a:latin typeface="Georgia" panose="02040502050405020303" pitchFamily="18" charset="0"/>
              </a:rPr>
              <a:t>professionnel.les</a:t>
            </a:r>
            <a:r>
              <a:rPr lang="fr-FR" sz="4800" dirty="0">
                <a:solidFill>
                  <a:schemeClr val="tx2"/>
                </a:solidFill>
                <a:latin typeface="Georgia" panose="02040502050405020303" pitchFamily="18" charset="0"/>
              </a:rPr>
              <a:t> des secteurs sanitaire, juridique, social, économique, insertion professionnelle...</a:t>
            </a:r>
          </a:p>
          <a:p>
            <a:pPr algn="just">
              <a:lnSpc>
                <a:spcPct val="150000"/>
              </a:lnSpc>
              <a:spcBef>
                <a:spcPts val="500"/>
              </a:spcBef>
              <a:buFontTx/>
              <a:buChar char="-"/>
            </a:pPr>
            <a:r>
              <a:rPr lang="fr-FR" sz="4800" dirty="0">
                <a:solidFill>
                  <a:schemeClr val="tx2"/>
                </a:solidFill>
                <a:latin typeface="Georgia" panose="02040502050405020303" pitchFamily="18" charset="0"/>
              </a:rPr>
              <a:t>Par la diffusion d’informations</a:t>
            </a:r>
          </a:p>
          <a:p>
            <a:pPr marL="0" indent="0" algn="just">
              <a:lnSpc>
                <a:spcPct val="150000"/>
              </a:lnSpc>
              <a:spcBef>
                <a:spcPts val="500"/>
              </a:spcBef>
              <a:buNone/>
            </a:pPr>
            <a:endParaRPr lang="fr-FR" sz="4800" dirty="0">
              <a:solidFill>
                <a:schemeClr val="tx2"/>
              </a:solidFill>
              <a:latin typeface="Georgia" panose="02040502050405020303" pitchFamily="18" charset="0"/>
            </a:endParaRPr>
          </a:p>
          <a:p>
            <a:pPr marL="0" indent="0" algn="just">
              <a:lnSpc>
                <a:spcPct val="150000"/>
              </a:lnSpc>
              <a:spcBef>
                <a:spcPts val="500"/>
              </a:spcBef>
              <a:buNone/>
            </a:pPr>
            <a:r>
              <a:rPr lang="fr-FR" sz="4800" dirty="0">
                <a:solidFill>
                  <a:schemeClr val="tx2"/>
                </a:solidFill>
                <a:latin typeface="Georgia" panose="02040502050405020303" pitchFamily="18" charset="0"/>
              </a:rPr>
              <a:t>Le Réseau propose des actions de sensibilisation et de formation  pour partager les bonnes pratiques au niveaux des institutions et des équipes. </a:t>
            </a:r>
          </a:p>
          <a:p>
            <a:pPr marL="0" indent="0">
              <a:lnSpc>
                <a:spcPct val="150000"/>
              </a:lnSpc>
              <a:spcBef>
                <a:spcPts val="500"/>
              </a:spcBef>
              <a:buNone/>
            </a:pPr>
            <a:r>
              <a:rPr lang="fr-FR" sz="4800" b="1" dirty="0">
                <a:solidFill>
                  <a:schemeClr val="tx2"/>
                </a:solidFill>
                <a:latin typeface="Georgia" panose="02040502050405020303" pitchFamily="18" charset="0"/>
              </a:rPr>
              <a:t>L’ARS Occitanie apporte son soutien au réseau PREVIOS. </a:t>
            </a:r>
          </a:p>
          <a:p>
            <a:pPr marL="0" indent="0">
              <a:lnSpc>
                <a:spcPct val="150000"/>
              </a:lnSpc>
              <a:spcBef>
                <a:spcPts val="500"/>
              </a:spcBef>
              <a:buNone/>
            </a:pPr>
            <a:r>
              <a:rPr lang="fr-FR" sz="4800" b="1" dirty="0">
                <a:solidFill>
                  <a:schemeClr val="tx2"/>
                </a:solidFill>
                <a:latin typeface="Georgia" panose="02040502050405020303" pitchFamily="18" charset="0"/>
              </a:rPr>
              <a:t>Ils nous ont fait confiance : </a:t>
            </a:r>
          </a:p>
          <a:p>
            <a:pPr marL="0" lvl="0" indent="0">
              <a:lnSpc>
                <a:spcPct val="150000"/>
              </a:lnSpc>
              <a:spcBef>
                <a:spcPts val="500"/>
              </a:spcBef>
              <a:buNone/>
            </a:pPr>
            <a:endParaRPr lang="fr-FR" sz="4000" dirty="0">
              <a:latin typeface="Cantata One" panose="02060503070700060704" pitchFamily="18" charset="0"/>
            </a:endParaRPr>
          </a:p>
        </p:txBody>
      </p:sp>
      <p:sp>
        <p:nvSpPr>
          <p:cNvPr id="8" name="Content Placeholder 7"/>
          <p:cNvSpPr>
            <a:spLocks noGrp="1"/>
          </p:cNvSpPr>
          <p:nvPr>
            <p:ph sz="half" idx="2"/>
          </p:nvPr>
        </p:nvSpPr>
        <p:spPr>
          <a:xfrm>
            <a:off x="7010400" y="1020449"/>
            <a:ext cx="4779157" cy="3644672"/>
          </a:xfrm>
        </p:spPr>
        <p:txBody>
          <a:bodyPr>
            <a:noAutofit/>
          </a:bodyPr>
          <a:lstStyle/>
          <a:p>
            <a:pPr marL="0" indent="0">
              <a:buNone/>
            </a:pPr>
            <a:r>
              <a:rPr lang="fr-FR" sz="1300" b="1" dirty="0">
                <a:solidFill>
                  <a:schemeClr val="tx2"/>
                </a:solidFill>
                <a:latin typeface="Georgia" panose="02040502050405020303" pitchFamily="18" charset="0"/>
              </a:rPr>
              <a:t>La lettre d’info : un outil pour votre pratique</a:t>
            </a:r>
          </a:p>
          <a:p>
            <a:pPr marL="0" indent="0">
              <a:lnSpc>
                <a:spcPct val="130000"/>
              </a:lnSpc>
              <a:spcBef>
                <a:spcPts val="500"/>
              </a:spcBef>
              <a:buNone/>
            </a:pPr>
            <a:endParaRPr lang="fr-FR" sz="800" dirty="0">
              <a:solidFill>
                <a:schemeClr val="tx2"/>
              </a:solidFill>
              <a:latin typeface="Georgia" panose="02040502050405020303" pitchFamily="18" charset="0"/>
            </a:endParaRPr>
          </a:p>
          <a:p>
            <a:pPr marL="0" indent="0">
              <a:lnSpc>
                <a:spcPct val="130000"/>
              </a:lnSpc>
              <a:spcBef>
                <a:spcPts val="500"/>
              </a:spcBef>
              <a:buNone/>
            </a:pPr>
            <a:r>
              <a:rPr lang="fr-FR" sz="1200" dirty="0">
                <a:solidFill>
                  <a:schemeClr val="tx2"/>
                </a:solidFill>
                <a:latin typeface="Georgia" panose="02040502050405020303" pitchFamily="18" charset="0"/>
              </a:rPr>
              <a:t>Trois fois par an, le réseau PREVIOS édite une lettre d’information rassemblant : </a:t>
            </a:r>
          </a:p>
          <a:p>
            <a:pPr>
              <a:lnSpc>
                <a:spcPct val="100000"/>
              </a:lnSpc>
              <a:spcBef>
                <a:spcPts val="500"/>
              </a:spcBef>
              <a:buFont typeface="Courier New" panose="02070309020205020404" pitchFamily="49" charset="0"/>
              <a:buChar char="o"/>
            </a:pPr>
            <a:r>
              <a:rPr lang="fr-FR" sz="1200" dirty="0">
                <a:solidFill>
                  <a:schemeClr val="tx2"/>
                </a:solidFill>
                <a:latin typeface="Georgia" panose="02040502050405020303" pitchFamily="18" charset="0"/>
              </a:rPr>
              <a:t>les actualités nationales et locales</a:t>
            </a:r>
          </a:p>
          <a:p>
            <a:pPr>
              <a:lnSpc>
                <a:spcPct val="100000"/>
              </a:lnSpc>
              <a:spcBef>
                <a:spcPts val="500"/>
              </a:spcBef>
              <a:buFont typeface="Courier New" panose="02070309020205020404" pitchFamily="49" charset="0"/>
              <a:buChar char="o"/>
            </a:pPr>
            <a:r>
              <a:rPr lang="fr-FR" sz="1200" dirty="0">
                <a:solidFill>
                  <a:schemeClr val="tx2"/>
                </a:solidFill>
                <a:latin typeface="Georgia" panose="02040502050405020303" pitchFamily="18" charset="0"/>
              </a:rPr>
              <a:t>un agenda des colloques, congrès et formations en région </a:t>
            </a:r>
          </a:p>
          <a:p>
            <a:pPr>
              <a:lnSpc>
                <a:spcPct val="100000"/>
              </a:lnSpc>
              <a:spcBef>
                <a:spcPts val="500"/>
              </a:spcBef>
              <a:buFont typeface="Courier New" panose="02070309020205020404" pitchFamily="49" charset="0"/>
              <a:buChar char="o"/>
            </a:pPr>
            <a:r>
              <a:rPr lang="fr-FR" sz="1200" dirty="0">
                <a:solidFill>
                  <a:schemeClr val="tx2"/>
                </a:solidFill>
                <a:latin typeface="Georgia" panose="02040502050405020303" pitchFamily="18" charset="0"/>
              </a:rPr>
              <a:t>les parution d’ouvrages spécialisés et articles scientifiques</a:t>
            </a:r>
          </a:p>
          <a:p>
            <a:pPr marL="0" indent="0">
              <a:lnSpc>
                <a:spcPct val="130000"/>
              </a:lnSpc>
              <a:spcBef>
                <a:spcPts val="500"/>
              </a:spcBef>
              <a:buNone/>
            </a:pPr>
            <a:endParaRPr lang="fr-FR" sz="800" dirty="0">
              <a:solidFill>
                <a:schemeClr val="tx2"/>
              </a:solidFill>
              <a:latin typeface="Georgia" panose="02040502050405020303" pitchFamily="18" charset="0"/>
            </a:endParaRPr>
          </a:p>
          <a:p>
            <a:pPr marL="0" indent="0">
              <a:lnSpc>
                <a:spcPct val="130000"/>
              </a:lnSpc>
              <a:spcBef>
                <a:spcPts val="500"/>
              </a:spcBef>
              <a:buNone/>
            </a:pPr>
            <a:r>
              <a:rPr lang="fr-FR" sz="1200" dirty="0">
                <a:solidFill>
                  <a:schemeClr val="tx2"/>
                </a:solidFill>
                <a:latin typeface="Georgia" panose="02040502050405020303" pitchFamily="18" charset="0"/>
              </a:rPr>
              <a:t>Thèmes abordés :</a:t>
            </a:r>
          </a:p>
          <a:p>
            <a:pPr>
              <a:lnSpc>
                <a:spcPct val="100000"/>
              </a:lnSpc>
              <a:spcBef>
                <a:spcPts val="500"/>
              </a:spcBef>
              <a:buFont typeface="Wingdings" panose="05000000000000000000" pitchFamily="2" charset="2"/>
              <a:buChar char="!"/>
            </a:pPr>
            <a:r>
              <a:rPr lang="fr-FR" sz="1200" dirty="0">
                <a:solidFill>
                  <a:schemeClr val="tx2"/>
                </a:solidFill>
                <a:latin typeface="Georgia" panose="02040502050405020303" pitchFamily="18" charset="0"/>
              </a:rPr>
              <a:t>Violences </a:t>
            </a:r>
          </a:p>
          <a:p>
            <a:pPr>
              <a:lnSpc>
                <a:spcPct val="100000"/>
              </a:lnSpc>
              <a:spcBef>
                <a:spcPts val="500"/>
              </a:spcBef>
              <a:buFont typeface="Wingdings" panose="05000000000000000000" pitchFamily="2" charset="2"/>
              <a:buChar char="!"/>
            </a:pPr>
            <a:r>
              <a:rPr lang="fr-FR" sz="1200" dirty="0">
                <a:solidFill>
                  <a:schemeClr val="tx2"/>
                </a:solidFill>
                <a:latin typeface="Georgia" panose="02040502050405020303" pitchFamily="18" charset="0"/>
              </a:rPr>
              <a:t>Santé (prévention, éducation)</a:t>
            </a:r>
          </a:p>
          <a:p>
            <a:pPr>
              <a:lnSpc>
                <a:spcPct val="100000"/>
              </a:lnSpc>
              <a:spcBef>
                <a:spcPts val="500"/>
              </a:spcBef>
              <a:buFont typeface="Wingdings" panose="05000000000000000000" pitchFamily="2" charset="2"/>
              <a:buChar char="!"/>
            </a:pPr>
            <a:r>
              <a:rPr lang="fr-FR" sz="1200" dirty="0">
                <a:solidFill>
                  <a:schemeClr val="tx2"/>
                </a:solidFill>
                <a:latin typeface="Georgia" panose="02040502050405020303" pitchFamily="18" charset="0"/>
              </a:rPr>
              <a:t>Pratiques professionnelles… </a:t>
            </a:r>
          </a:p>
          <a:p>
            <a:pPr marL="0" indent="0" algn="ctr">
              <a:buNone/>
            </a:pPr>
            <a:endParaRPr lang="fr-FR" sz="1200" dirty="0">
              <a:solidFill>
                <a:schemeClr val="tx2"/>
              </a:solidFill>
              <a:latin typeface="Georgia" panose="02040502050405020303" pitchFamily="18" charset="0"/>
            </a:endParaRPr>
          </a:p>
          <a:p>
            <a:pPr marL="0" indent="0" algn="ctr">
              <a:buNone/>
            </a:pPr>
            <a:r>
              <a:rPr lang="fr-FR" sz="1200" b="1" dirty="0">
                <a:solidFill>
                  <a:schemeClr val="tx2"/>
                </a:solidFill>
                <a:latin typeface="Georgia" panose="02040502050405020303" pitchFamily="18" charset="0"/>
              </a:rPr>
              <a:t>Inscription gratuite en suivant </a:t>
            </a:r>
            <a:r>
              <a:rPr lang="fr-FR" sz="1200" b="1" dirty="0">
                <a:solidFill>
                  <a:schemeClr val="tx2"/>
                </a:solidFill>
                <a:latin typeface="Georgia" panose="02040502050405020303" pitchFamily="18" charset="0"/>
                <a:hlinkClick r:id="rId2" tooltip="clic !"/>
              </a:rPr>
              <a:t>ce lien. </a:t>
            </a:r>
            <a:endParaRPr lang="fr-FR" sz="1200" b="1" dirty="0">
              <a:solidFill>
                <a:schemeClr val="tx2"/>
              </a:solidFill>
              <a:latin typeface="Georgia" panose="02040502050405020303" pitchFamily="18" charset="0"/>
            </a:endParaRPr>
          </a:p>
          <a:p>
            <a:pPr marL="0" indent="0" algn="ctr">
              <a:lnSpc>
                <a:spcPct val="100000"/>
              </a:lnSpc>
              <a:spcBef>
                <a:spcPts val="500"/>
              </a:spcBef>
              <a:buNone/>
            </a:pPr>
            <a:r>
              <a:rPr lang="fr-FR" sz="1200" dirty="0">
                <a:solidFill>
                  <a:schemeClr val="tx2"/>
                </a:solidFill>
                <a:latin typeface="Georgia" panose="02040502050405020303" pitchFamily="18" charset="0"/>
              </a:rPr>
              <a:t>Retrouvez toutes les lettres sur le blog de PREVIOS : </a:t>
            </a:r>
          </a:p>
          <a:p>
            <a:pPr marL="0" indent="0" algn="ctr">
              <a:lnSpc>
                <a:spcPct val="100000"/>
              </a:lnSpc>
              <a:spcBef>
                <a:spcPts val="500"/>
              </a:spcBef>
              <a:buNone/>
            </a:pPr>
            <a:r>
              <a:rPr lang="fr-FR" sz="1200" dirty="0">
                <a:solidFill>
                  <a:schemeClr val="tx2"/>
                </a:solidFill>
                <a:latin typeface="Georgia" panose="02040502050405020303" pitchFamily="18" charset="0"/>
                <a:hlinkClick r:id="rId3"/>
              </a:rPr>
              <a:t>http://news.reseauprevios.fr/ressources/lettres-dinformation/</a:t>
            </a:r>
            <a:endParaRPr lang="fr-FR" sz="1200" dirty="0">
              <a:solidFill>
                <a:schemeClr val="tx2"/>
              </a:solidFill>
              <a:latin typeface="Georgia" panose="02040502050405020303" pitchFamily="18" charset="0"/>
            </a:endParaRPr>
          </a:p>
          <a:p>
            <a:pPr marL="0" indent="0">
              <a:buNone/>
            </a:pPr>
            <a:endParaRPr lang="fr-FR" sz="1000" dirty="0">
              <a:solidFill>
                <a:schemeClr val="tx2"/>
              </a:solidFill>
              <a:latin typeface="Georgia" panose="02040502050405020303" pitchFamily="18" charset="0"/>
            </a:endParaRPr>
          </a:p>
          <a:p>
            <a:pPr marL="0" indent="0">
              <a:buNone/>
            </a:pPr>
            <a:endParaRPr lang="fr-FR" sz="1000" dirty="0">
              <a:latin typeface="Cantata One" panose="02060503070700060704" pitchFamily="18"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12" name="TextBox 11"/>
          <p:cNvSpPr txBox="1"/>
          <p:nvPr/>
        </p:nvSpPr>
        <p:spPr>
          <a:xfrm>
            <a:off x="518059" y="5912691"/>
            <a:ext cx="11094306" cy="923330"/>
          </a:xfrm>
          <a:prstGeom prst="rect">
            <a:avLst/>
          </a:prstGeom>
          <a:noFill/>
        </p:spPr>
        <p:txBody>
          <a:bodyPr wrap="square" rtlCol="0">
            <a:spAutoFit/>
          </a:bodyPr>
          <a:lstStyle/>
          <a:p>
            <a:r>
              <a:rPr lang="fr-FR" sz="900" dirty="0">
                <a:solidFill>
                  <a:schemeClr val="tx2"/>
                </a:solidFill>
                <a:latin typeface="Georgia" panose="02040502050405020303" pitchFamily="18" charset="0"/>
              </a:rPr>
              <a:t>Direction Générale de la Santé, Agence Régionale de Santé de Midi-Pyrénées, DRASS de Midi-Pyrénées, CAF, Centre départemental de l’enfance et de la famille 31, Conseil Régional de l’Ordre des Médecins de Midi-Pyrénées, </a:t>
            </a:r>
            <a:r>
              <a:rPr lang="fr-FR" sz="900" dirty="0" err="1">
                <a:solidFill>
                  <a:schemeClr val="tx2"/>
                </a:solidFill>
                <a:latin typeface="Georgia" panose="02040502050405020303" pitchFamily="18" charset="0"/>
              </a:rPr>
              <a:t>Acsé</a:t>
            </a:r>
            <a:r>
              <a:rPr lang="fr-FR" sz="900" dirty="0">
                <a:solidFill>
                  <a:schemeClr val="tx2"/>
                </a:solidFill>
                <a:latin typeface="Georgia" panose="02040502050405020303" pitchFamily="18" charset="0"/>
              </a:rPr>
              <a:t> - Délégation Régionale aux Droits des Femmes et à l’Egalité, CNFPT de Midi-Pyrénées, Direction Interrégionale des Services Pénitentiaires de Toulouse, CHU de Toulouse, CHIVA, Centre Hospitalier de Montauban, Conseil départemental de Haute Garonne, de Tarn et Garonne, RPO et MATERMIP, CIDFF 26, Délégation Egalité des Chances de Namur (Belgique), Rectorat et Académie de Toulouse, PTF Sud (PJJ), Ecole Nationale de l’Administration Pénitentiaire, Ecole des Hautes Etudes en Santé Publique, Ecole de sages-femmes de Haute Garonne, Université Paul Sabatier de Toulouse, IFSI 31 et 82, Ecole de la Croix Rouge de Toulouse, IFRASS, ERASS, IFAS, SOFOMEC, Lycée Fermat de Toulouse, Collège Anatole France de Toulouse, Laboratoire Sanofi-Aventis, CIDFF de la Drôme, France Victimes 31, Association </a:t>
            </a:r>
            <a:r>
              <a:rPr lang="fr-FR" sz="900" dirty="0" err="1">
                <a:solidFill>
                  <a:schemeClr val="tx2"/>
                </a:solidFill>
                <a:latin typeface="Georgia" panose="02040502050405020303" pitchFamily="18" charset="0"/>
              </a:rPr>
              <a:t>Zonta</a:t>
            </a:r>
            <a:r>
              <a:rPr lang="fr-FR" sz="900" dirty="0">
                <a:solidFill>
                  <a:schemeClr val="tx2"/>
                </a:solidFill>
                <a:latin typeface="Georgia" panose="02040502050405020303" pitchFamily="18" charset="0"/>
              </a:rPr>
              <a:t> Isatis, Association Bons crus et Gastronomie, CHRS Le </a:t>
            </a:r>
            <a:r>
              <a:rPr lang="fr-FR" sz="900" dirty="0" err="1">
                <a:solidFill>
                  <a:schemeClr val="tx2"/>
                </a:solidFill>
                <a:latin typeface="Georgia" panose="02040502050405020303" pitchFamily="18" charset="0"/>
              </a:rPr>
              <a:t>Touril</a:t>
            </a:r>
            <a:r>
              <a:rPr lang="fr-FR" sz="900" dirty="0">
                <a:solidFill>
                  <a:schemeClr val="tx2"/>
                </a:solidFill>
                <a:latin typeface="Georgia" panose="02040502050405020303" pitchFamily="18" charset="0"/>
              </a:rPr>
              <a:t>, la Case de Santé,...</a:t>
            </a:r>
          </a:p>
        </p:txBody>
      </p:sp>
      <p:sp>
        <p:nvSpPr>
          <p:cNvPr id="11" name="TextBox 10"/>
          <p:cNvSpPr txBox="1"/>
          <p:nvPr/>
        </p:nvSpPr>
        <p:spPr>
          <a:xfrm>
            <a:off x="403413" y="941294"/>
            <a:ext cx="11324570" cy="4796130"/>
          </a:xfrm>
          <a:prstGeom prst="rect">
            <a:avLst/>
          </a:prstGeom>
          <a:noFill/>
          <a:ln>
            <a:solidFill>
              <a:schemeClr val="accent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dirty="0">
              <a:latin typeface="Georgia" panose="02040502050405020303" pitchFamily="18" charset="0"/>
            </a:endParaRPr>
          </a:p>
        </p:txBody>
      </p:sp>
      <p:pic>
        <p:nvPicPr>
          <p:cNvPr id="1026" name="Picture 2" descr="ARS Occitanie (@ARS_OC) | Twitter">
            <a:extLst>
              <a:ext uri="{FF2B5EF4-FFF2-40B4-BE49-F238E27FC236}">
                <a16:creationId xmlns:a16="http://schemas.microsoft.com/office/drawing/2014/main" id="{D4923748-E0B8-4FFC-82F2-13CC4FDFC0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4195" y="4479324"/>
            <a:ext cx="1356205" cy="1356205"/>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numéro de diapositive 2">
            <a:extLst>
              <a:ext uri="{FF2B5EF4-FFF2-40B4-BE49-F238E27FC236}">
                <a16:creationId xmlns:a16="http://schemas.microsoft.com/office/drawing/2014/main" id="{47021B17-256C-4C3C-BF98-76D396313E0F}"/>
              </a:ext>
            </a:extLst>
          </p:cNvPr>
          <p:cNvSpPr>
            <a:spLocks noGrp="1"/>
          </p:cNvSpPr>
          <p:nvPr>
            <p:ph type="sldNum" sz="quarter" idx="12"/>
          </p:nvPr>
        </p:nvSpPr>
        <p:spPr>
          <a:xfrm>
            <a:off x="9952619" y="6267635"/>
            <a:ext cx="1836938" cy="382819"/>
          </a:xfrm>
        </p:spPr>
        <p:txBody>
          <a:bodyPr/>
          <a:lstStyle/>
          <a:p>
            <a:fld id="{E855878C-A324-4A54-BFC8-E1905C812A6D}" type="slidenum">
              <a:rPr lang="fr-FR" smtClean="0"/>
              <a:t>3</a:t>
            </a:fld>
            <a:endParaRPr lang="fr-FR" dirty="0"/>
          </a:p>
        </p:txBody>
      </p:sp>
    </p:spTree>
    <p:extLst>
      <p:ext uri="{BB962C8B-B14F-4D97-AF65-F5344CB8AC3E}">
        <p14:creationId xmlns:p14="http://schemas.microsoft.com/office/powerpoint/2010/main" val="183823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500889" y="257097"/>
            <a:ext cx="9542234" cy="4508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Le professionnel face aux violences au sein du couple</a:t>
            </a:r>
          </a:p>
        </p:txBody>
      </p:sp>
      <p:sp>
        <p:nvSpPr>
          <p:cNvPr id="6" name="Content Placeholder 4"/>
          <p:cNvSpPr txBox="1">
            <a:spLocks/>
          </p:cNvSpPr>
          <p:nvPr/>
        </p:nvSpPr>
        <p:spPr>
          <a:xfrm>
            <a:off x="241438" y="895069"/>
            <a:ext cx="6555912" cy="5310998"/>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100" dirty="0">
                <a:solidFill>
                  <a:schemeClr val="tx2"/>
                </a:solidFill>
                <a:latin typeface="Georgia" panose="02040502050405020303" pitchFamily="18" charset="0"/>
                <a:ea typeface="FangSong" panose="02010609060101010101" pitchFamily="49" charset="-122"/>
              </a:rPr>
              <a:t> jours LIEU : TOULOUSE      </a:t>
            </a:r>
          </a:p>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rPr>
              <a:t>Dates : </a:t>
            </a:r>
            <a:r>
              <a:rPr lang="fr-FR" sz="1100" b="1" dirty="0">
                <a:solidFill>
                  <a:schemeClr val="tx2"/>
                </a:solidFill>
                <a:latin typeface="Georgia" panose="02040502050405020303" pitchFamily="18" charset="0"/>
                <a:ea typeface="FangSong" panose="02010609060101010101" pitchFamily="49" charset="-122"/>
              </a:rPr>
              <a:t>17 et 18 mars 2022 / 13 et 14 octobre 2022</a:t>
            </a:r>
          </a:p>
          <a:p>
            <a:pPr marL="0" indent="0" algn="just">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err="1">
                <a:solidFill>
                  <a:schemeClr val="tx2"/>
                </a:solidFill>
                <a:latin typeface="Georgia" panose="02040502050405020303" pitchFamily="18" charset="0"/>
                <a:ea typeface="FangSong" panose="02010609060101010101" pitchFamily="49" charset="-122"/>
              </a:rPr>
              <a:t>Professionnel.les</a:t>
            </a:r>
            <a:r>
              <a:rPr lang="fr-FR" sz="1100" dirty="0">
                <a:solidFill>
                  <a:schemeClr val="tx2"/>
                </a:solidFill>
                <a:latin typeface="Georgia" panose="02040502050405020303" pitchFamily="18" charset="0"/>
                <a:ea typeface="FangSong" panose="02010609060101010101" pitchFamily="49" charset="-122"/>
              </a:rPr>
              <a:t> de tout secteur</a:t>
            </a:r>
          </a:p>
          <a:p>
            <a:pPr marL="0" lvl="0" indent="0">
              <a:lnSpc>
                <a:spcPct val="110000"/>
              </a:lnSpc>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100" dirty="0">
              <a:solidFill>
                <a:schemeClr val="tx2"/>
              </a:solidFill>
              <a:latin typeface="Georgia" panose="02040502050405020303" pitchFamily="18" charset="0"/>
            </a:endParaRPr>
          </a:p>
          <a:p>
            <a:pPr>
              <a:buFont typeface="Wingdings 2"/>
              <a:buChar char="R"/>
            </a:pPr>
            <a:r>
              <a:rPr lang="fr-FR" sz="1100" dirty="0">
                <a:solidFill>
                  <a:schemeClr val="tx2"/>
                </a:solidFill>
                <a:latin typeface="Georgia" panose="02040502050405020303" pitchFamily="18" charset="0"/>
              </a:rPr>
              <a:t>Pas de prérequis</a:t>
            </a:r>
          </a:p>
          <a:p>
            <a:pPr marL="0" indent="0" algn="just">
              <a:buNone/>
            </a:pPr>
            <a:endParaRPr lang="fr-FR" sz="1100" dirty="0">
              <a:solidFill>
                <a:schemeClr val="tx2"/>
              </a:solidFill>
              <a:latin typeface="Georgia" panose="02040502050405020303" pitchFamily="18" charset="0"/>
            </a:endParaRPr>
          </a:p>
          <a:p>
            <a:pPr marL="0" indent="0" algn="just">
              <a:lnSpc>
                <a:spcPct val="100000"/>
              </a:lnSpc>
              <a:buFont typeface="Arial" panose="020B0604020202020204" pitchFamily="34" charset="0"/>
              <a:buNone/>
            </a:pPr>
            <a:r>
              <a:rPr lang="fr-FR" sz="1100" b="1" dirty="0">
                <a:solidFill>
                  <a:schemeClr val="tx2"/>
                </a:solidFill>
                <a:latin typeface="Georgia" panose="02040502050405020303" pitchFamily="18" charset="0"/>
              </a:rPr>
              <a:t>Objectif </a:t>
            </a:r>
          </a:p>
          <a:p>
            <a:pPr marL="0" indent="0" algn="just">
              <a:lnSpc>
                <a:spcPct val="110000"/>
              </a:lnSpc>
              <a:buNone/>
            </a:pPr>
            <a:r>
              <a:rPr lang="fr-FR" sz="1100" dirty="0">
                <a:solidFill>
                  <a:schemeClr val="tx2"/>
                </a:solidFill>
                <a:latin typeface="Georgia" panose="02040502050405020303" pitchFamily="18" charset="0"/>
              </a:rPr>
              <a:t>Accompagner la pratique des </a:t>
            </a:r>
            <a:r>
              <a:rPr lang="fr-FR" sz="1100" dirty="0" err="1">
                <a:solidFill>
                  <a:schemeClr val="tx2"/>
                </a:solidFill>
                <a:latin typeface="Georgia" panose="02040502050405020303" pitchFamily="18" charset="0"/>
              </a:rPr>
              <a:t>professionnel.les</a:t>
            </a:r>
            <a:r>
              <a:rPr lang="fr-FR" sz="1100" dirty="0">
                <a:solidFill>
                  <a:schemeClr val="tx2"/>
                </a:solidFill>
                <a:latin typeface="Georgia" panose="02040502050405020303" pitchFamily="18" charset="0"/>
              </a:rPr>
              <a:t> aidant les victimes de violences au sein du couple</a:t>
            </a:r>
          </a:p>
          <a:p>
            <a:pPr marL="0" indent="0" algn="just">
              <a:lnSpc>
                <a:spcPct val="100000"/>
              </a:lnSpc>
              <a:buNone/>
            </a:pPr>
            <a:endParaRPr lang="fr-FR" sz="1100" dirty="0">
              <a:solidFill>
                <a:schemeClr val="tx2"/>
              </a:solidFill>
              <a:latin typeface="Georgia" panose="02040502050405020303" pitchFamily="18" charset="0"/>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Objectifs opérationnels </a:t>
            </a:r>
          </a:p>
          <a:p>
            <a:pPr lvl="0">
              <a:lnSpc>
                <a:spcPct val="110000"/>
              </a:lnSpc>
            </a:pPr>
            <a:r>
              <a:rPr lang="fr-FR" sz="1100" dirty="0">
                <a:solidFill>
                  <a:schemeClr val="tx2"/>
                </a:solidFill>
                <a:latin typeface="Georgia" panose="02040502050405020303" pitchFamily="18" charset="0"/>
              </a:rPr>
              <a:t>Mieux connaître l’ampleur du phénomène des violences au sein du couple,</a:t>
            </a:r>
          </a:p>
          <a:p>
            <a:pPr lvl="0">
              <a:lnSpc>
                <a:spcPct val="110000"/>
              </a:lnSpc>
            </a:pPr>
            <a:r>
              <a:rPr lang="fr-FR" sz="1100" dirty="0">
                <a:solidFill>
                  <a:schemeClr val="tx2"/>
                </a:solidFill>
                <a:latin typeface="Georgia" panose="02040502050405020303" pitchFamily="18" charset="0"/>
              </a:rPr>
              <a:t>Identifier, sur cette thématique, ses représentations et émotions,</a:t>
            </a:r>
          </a:p>
          <a:p>
            <a:pPr lvl="0">
              <a:lnSpc>
                <a:spcPct val="110000"/>
              </a:lnSpc>
            </a:pPr>
            <a:r>
              <a:rPr lang="fr-FR" sz="1100" dirty="0">
                <a:solidFill>
                  <a:schemeClr val="tx2"/>
                </a:solidFill>
                <a:latin typeface="Georgia" panose="02040502050405020303" pitchFamily="18" charset="0"/>
              </a:rPr>
              <a:t>Appréhender les mécanismes des violences au sein du couple,</a:t>
            </a:r>
          </a:p>
          <a:p>
            <a:pPr lvl="0">
              <a:lnSpc>
                <a:spcPct val="110000"/>
              </a:lnSpc>
            </a:pPr>
            <a:r>
              <a:rPr lang="fr-FR" sz="1100" dirty="0">
                <a:solidFill>
                  <a:schemeClr val="tx2"/>
                </a:solidFill>
                <a:latin typeface="Georgia" panose="02040502050405020303" pitchFamily="18" charset="0"/>
              </a:rPr>
              <a:t>Connaître le rôle des professionnels concernés par ces violences,</a:t>
            </a:r>
          </a:p>
          <a:p>
            <a:pPr lvl="0">
              <a:lnSpc>
                <a:spcPct val="110000"/>
              </a:lnSpc>
            </a:pPr>
            <a:r>
              <a:rPr lang="fr-FR" sz="1100" dirty="0">
                <a:solidFill>
                  <a:schemeClr val="tx2"/>
                </a:solidFill>
                <a:latin typeface="Georgia" panose="02040502050405020303" pitchFamily="18" charset="0"/>
              </a:rPr>
              <a:t>Connaître l’état de la législation guidant l’action,</a:t>
            </a:r>
          </a:p>
          <a:p>
            <a:pPr lvl="0">
              <a:lnSpc>
                <a:spcPct val="110000"/>
              </a:lnSpc>
            </a:pPr>
            <a:r>
              <a:rPr lang="fr-FR" sz="1100" dirty="0">
                <a:solidFill>
                  <a:schemeClr val="tx2"/>
                </a:solidFill>
                <a:latin typeface="Georgia" panose="02040502050405020303" pitchFamily="18" charset="0"/>
              </a:rPr>
              <a:t>Identifier les types de réponses qui peuvent être apportées,</a:t>
            </a:r>
          </a:p>
          <a:p>
            <a:pPr lvl="0">
              <a:lnSpc>
                <a:spcPct val="110000"/>
              </a:lnSpc>
            </a:pPr>
            <a:r>
              <a:rPr lang="fr-FR" sz="1100" dirty="0">
                <a:solidFill>
                  <a:schemeClr val="tx2"/>
                </a:solidFill>
                <a:latin typeface="Georgia" panose="02040502050405020303" pitchFamily="18" charset="0"/>
              </a:rPr>
              <a:t>Conseiller et orienter au mieux les victimes pour une prise en charge en réseau.</a:t>
            </a:r>
          </a:p>
          <a:p>
            <a:pPr marL="0" indent="0">
              <a:buNone/>
            </a:pPr>
            <a:endParaRPr lang="fr-FR" sz="1100" dirty="0">
              <a:solidFill>
                <a:schemeClr val="tx2"/>
              </a:solidFill>
              <a:latin typeface="Georgia" panose="02040502050405020303" pitchFamily="18" charset="0"/>
            </a:endParaRPr>
          </a:p>
          <a:p>
            <a:pPr>
              <a:buFont typeface="Wingdings 2"/>
              <a:buChar char="R"/>
            </a:pPr>
            <a:endParaRPr lang="fr-FR" sz="1100" dirty="0">
              <a:solidFill>
                <a:schemeClr val="tx2"/>
              </a:solidFill>
              <a:latin typeface="Georgia" panose="02040502050405020303" pitchFamily="18" charset="0"/>
            </a:endParaRPr>
          </a:p>
        </p:txBody>
      </p:sp>
      <p:sp>
        <p:nvSpPr>
          <p:cNvPr id="7" name="Content Placeholder 5"/>
          <p:cNvSpPr txBox="1">
            <a:spLocks/>
          </p:cNvSpPr>
          <p:nvPr/>
        </p:nvSpPr>
        <p:spPr>
          <a:xfrm>
            <a:off x="7075504" y="3233057"/>
            <a:ext cx="4967620" cy="33678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endParaRPr lang="fr-FR" sz="1200" b="1" dirty="0">
              <a:solidFill>
                <a:schemeClr val="tx2"/>
              </a:solidFill>
              <a:latin typeface="Georgia" panose="02040502050405020303" pitchFamily="18" charset="0"/>
            </a:endParaRP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 et outils pratiques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p>
          <a:p>
            <a:pPr marL="0" indent="0" algn="just">
              <a:buFont typeface="Arial" panose="020B0604020202020204" pitchFamily="34" charset="0"/>
              <a:buNone/>
            </a:pPr>
            <a:r>
              <a:rPr lang="fr-FR" sz="1400" b="1" dirty="0">
                <a:solidFill>
                  <a:schemeClr val="tx2"/>
                </a:solidFill>
                <a:latin typeface="Georgia" panose="02040502050405020303" pitchFamily="18" charset="0"/>
              </a:rPr>
              <a:t>Méthode d’évaluation</a:t>
            </a:r>
          </a:p>
          <a:p>
            <a:pPr algn="just">
              <a:buFont typeface="Wingdings" panose="05000000000000000000" pitchFamily="2" charset="2"/>
              <a:buChar char="q"/>
            </a:pPr>
            <a:r>
              <a:rPr lang="fr-FR" sz="1200" dirty="0">
                <a:solidFill>
                  <a:schemeClr val="tx2"/>
                </a:solidFill>
                <a:latin typeface="Georgia" panose="02040502050405020303" pitchFamily="18" charset="0"/>
                <a:sym typeface="Symbol" panose="05050102010706020507" pitchFamily="18" charset="2"/>
              </a:rPr>
              <a:t>quizz d’évaluation des connaissances</a:t>
            </a:r>
            <a:endParaRPr lang="fr-FR" sz="1200" dirty="0">
              <a:solidFill>
                <a:schemeClr val="tx2"/>
              </a:solidFill>
              <a:latin typeface="Georgia" panose="02040502050405020303" pitchFamily="18" charset="0"/>
            </a:endParaRPr>
          </a:p>
          <a:p>
            <a:pPr marL="0" indent="0" algn="just">
              <a:buNone/>
            </a:pPr>
            <a:r>
              <a:rPr lang="fr-FR" sz="1400" b="1" dirty="0">
                <a:solidFill>
                  <a:schemeClr val="tx2"/>
                </a:solidFill>
                <a:latin typeface="Georgia" panose="02040502050405020303" pitchFamily="18" charset="0"/>
              </a:rPr>
              <a:t>Intervenant.es </a:t>
            </a:r>
            <a:r>
              <a:rPr lang="fr-FR" sz="1400" dirty="0">
                <a:solidFill>
                  <a:schemeClr val="tx2"/>
                </a:solidFill>
                <a:latin typeface="Georgia" panose="02040502050405020303" pitchFamily="18" charset="0"/>
              </a:rPr>
              <a:t>(peut différer selon session) : </a:t>
            </a:r>
            <a:r>
              <a:rPr lang="fr-FR" sz="1200" dirty="0">
                <a:solidFill>
                  <a:schemeClr val="tx2"/>
                </a:solidFill>
                <a:latin typeface="Georgia" panose="02040502050405020303" pitchFamily="18" charset="0"/>
              </a:rPr>
              <a:t>psychologues, juristes, médecins, représentants d’associations de terrain,…</a:t>
            </a:r>
          </a:p>
          <a:p>
            <a:pPr marL="0" indent="0">
              <a:buNone/>
            </a:pPr>
            <a:endParaRPr lang="fr-FR" sz="1200" dirty="0">
              <a:solidFill>
                <a:schemeClr val="tx2"/>
              </a:solidFill>
              <a:latin typeface="Georgia" panose="02040502050405020303" pitchFamily="18" charset="0"/>
            </a:endParaRPr>
          </a:p>
        </p:txBody>
      </p:sp>
      <p:sp>
        <p:nvSpPr>
          <p:cNvPr id="8" name="TextBox 7"/>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467"/>
            <a:ext cx="2458380" cy="739826"/>
          </a:xfrm>
          <a:prstGeom prst="rect">
            <a:avLst/>
          </a:prstGeom>
        </p:spPr>
      </p:pic>
      <p:sp>
        <p:nvSpPr>
          <p:cNvPr id="10" name="Double Bracket 9"/>
          <p:cNvSpPr/>
          <p:nvPr/>
        </p:nvSpPr>
        <p:spPr>
          <a:xfrm>
            <a:off x="7561177" y="1305796"/>
            <a:ext cx="4134637" cy="1708910"/>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Les violences au sein du couple continuent d’atteindre plus de 200.000 femmes par an, pour ce qui est des violences les plus graves. Elles laissent des séquelles psychiques importantes. </a:t>
            </a:r>
          </a:p>
          <a:p>
            <a:pPr algn="just"/>
            <a:endParaRPr lang="fr-FR" sz="1200" dirty="0">
              <a:solidFill>
                <a:schemeClr val="accent1"/>
              </a:solidFill>
              <a:latin typeface="Century Gothic" panose="020B0502020202020204" pitchFamily="34" charset="0"/>
            </a:endParaRPr>
          </a:p>
          <a:p>
            <a:pPr algn="just"/>
            <a:r>
              <a:rPr lang="fr-FR" sz="1200" dirty="0">
                <a:solidFill>
                  <a:schemeClr val="accent1"/>
                </a:solidFill>
                <a:latin typeface="Century Gothic" panose="020B0502020202020204" pitchFamily="34" charset="0"/>
              </a:rPr>
              <a:t>Cette formation vous aidera à intervenir auprès de ces victimes.</a:t>
            </a:r>
          </a:p>
          <a:p>
            <a:pPr algn="r"/>
            <a:endParaRPr lang="fr-FR" sz="1100" dirty="0">
              <a:latin typeface="Century Gothic" panose="020B0502020202020204" pitchFamily="34" charset="0"/>
            </a:endParaRPr>
          </a:p>
          <a:p>
            <a:pPr algn="r"/>
            <a:r>
              <a:rPr lang="fr-FR" sz="1100" dirty="0">
                <a:solidFill>
                  <a:schemeClr val="tx2"/>
                </a:solidFill>
                <a:latin typeface="Century Gothic" panose="020B0502020202020204" pitchFamily="34" charset="0"/>
              </a:rPr>
              <a:t>« Beaucoup d’outils que l’on peut réutiliser » </a:t>
            </a:r>
          </a:p>
          <a:p>
            <a:pPr algn="r"/>
            <a:r>
              <a:rPr lang="fr-FR" sz="1100" i="1" dirty="0">
                <a:solidFill>
                  <a:schemeClr val="tx2"/>
                </a:solidFill>
                <a:latin typeface="Century Gothic" panose="020B0502020202020204" pitchFamily="34" charset="0"/>
              </a:rPr>
              <a:t>Assistante sociale, Marseille, Bouches-du-Rhône</a:t>
            </a:r>
          </a:p>
        </p:txBody>
      </p:sp>
      <p:sp>
        <p:nvSpPr>
          <p:cNvPr id="11" name="Double Bracket 10"/>
          <p:cNvSpPr/>
          <p:nvPr/>
        </p:nvSpPr>
        <p:spPr>
          <a:xfrm>
            <a:off x="8371279" y="918791"/>
            <a:ext cx="2514431" cy="32014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fr-FR" sz="1200" i="1" dirty="0">
                <a:solidFill>
                  <a:schemeClr val="tx2"/>
                </a:solidFill>
                <a:latin typeface="Georgia" panose="02040502050405020303" pitchFamily="18" charset="0"/>
              </a:rPr>
              <a:t>Formation de base depuis 15 ans</a:t>
            </a:r>
          </a:p>
        </p:txBody>
      </p:sp>
      <p:sp>
        <p:nvSpPr>
          <p:cNvPr id="12" name="TextBox 11"/>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C6BE575F-999C-4106-B38D-50B7A3B4207A}"/>
              </a:ext>
            </a:extLst>
          </p:cNvPr>
          <p:cNvSpPr>
            <a:spLocks noGrp="1"/>
          </p:cNvSpPr>
          <p:nvPr>
            <p:ph type="sldNum" sz="quarter" idx="12"/>
          </p:nvPr>
        </p:nvSpPr>
        <p:spPr/>
        <p:txBody>
          <a:bodyPr/>
          <a:lstStyle/>
          <a:p>
            <a:fld id="{E855878C-A324-4A54-BFC8-E1905C812A6D}" type="slidenum">
              <a:rPr lang="fr-FR" smtClean="0"/>
              <a:t>4</a:t>
            </a:fld>
            <a:endParaRPr lang="fr-FR"/>
          </a:p>
        </p:txBody>
      </p:sp>
    </p:spTree>
    <p:extLst>
      <p:ext uri="{BB962C8B-B14F-4D97-AF65-F5344CB8AC3E}">
        <p14:creationId xmlns:p14="http://schemas.microsoft.com/office/powerpoint/2010/main" val="89266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a:xfrm>
            <a:off x="2458382" y="263521"/>
            <a:ext cx="9733618" cy="4508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Le professionnel face aux enfants exposés aux violences au sein du couple</a:t>
            </a:r>
          </a:p>
        </p:txBody>
      </p:sp>
      <p:sp>
        <p:nvSpPr>
          <p:cNvPr id="11" name="Content Placeholder 4"/>
          <p:cNvSpPr txBox="1">
            <a:spLocks/>
          </p:cNvSpPr>
          <p:nvPr/>
        </p:nvSpPr>
        <p:spPr>
          <a:xfrm>
            <a:off x="249802" y="925511"/>
            <a:ext cx="6624357" cy="5412176"/>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100" dirty="0">
                <a:solidFill>
                  <a:schemeClr val="tx2"/>
                </a:solidFill>
                <a:latin typeface="Georgia" panose="02040502050405020303" pitchFamily="18" charset="0"/>
                <a:ea typeface="FangSong" panose="02010609060101010101" pitchFamily="49" charset="-122"/>
              </a:rPr>
              <a:t> jours LIEU : TOULOUSE </a:t>
            </a:r>
          </a:p>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Dates : </a:t>
            </a:r>
            <a:r>
              <a:rPr lang="fr-FR" sz="1100" b="1" dirty="0">
                <a:solidFill>
                  <a:schemeClr val="tx2"/>
                </a:solidFill>
                <a:latin typeface="Georgia" panose="02040502050405020303" pitchFamily="18" charset="0"/>
                <a:ea typeface="FangSong" panose="02010609060101010101" pitchFamily="49" charset="-122"/>
                <a:sym typeface="Webdings" panose="05030102010509060703" pitchFamily="18" charset="2"/>
              </a:rPr>
              <a:t>12 et 13 mai 2022 ; 08 et 09 décembre 2022</a:t>
            </a:r>
          </a:p>
          <a:p>
            <a:pPr marL="0" indent="0" algn="just">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err="1">
                <a:solidFill>
                  <a:schemeClr val="tx2"/>
                </a:solidFill>
                <a:latin typeface="Georgia" panose="02040502050405020303" pitchFamily="18" charset="0"/>
                <a:ea typeface="FangSong" panose="02010609060101010101" pitchFamily="49" charset="-122"/>
                <a:sym typeface="Webdings" panose="05030102010509060703" pitchFamily="18" charset="2"/>
              </a:rPr>
              <a:t>Professionnel.les</a:t>
            </a: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 travaillant auprès d’enfants</a:t>
            </a:r>
          </a:p>
          <a:p>
            <a:pPr marL="0" indent="0">
              <a:lnSpc>
                <a:spcPct val="110000"/>
              </a:lnSpc>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100" dirty="0">
              <a:solidFill>
                <a:schemeClr val="tx2"/>
              </a:solidFill>
              <a:latin typeface="Georgia" panose="02040502050405020303" pitchFamily="18" charset="0"/>
              <a:ea typeface="FangSong" panose="02010609060101010101" pitchFamily="49" charset="-122"/>
              <a:sym typeface="Wingdings 2" panose="05020102010507070707" pitchFamily="18" charset="2"/>
            </a:endParaRPr>
          </a:p>
          <a:p>
            <a:pPr>
              <a:lnSpc>
                <a:spcPct val="110000"/>
              </a:lnSpc>
              <a:buFont typeface="Wingdings 2"/>
              <a:buChar char="R"/>
            </a:pPr>
            <a:r>
              <a:rPr lang="fr-FR" sz="1100" dirty="0">
                <a:solidFill>
                  <a:schemeClr val="tx2"/>
                </a:solidFill>
                <a:latin typeface="Georgia" panose="02040502050405020303" pitchFamily="18" charset="0"/>
                <a:ea typeface="FangSong" panose="02010609060101010101" pitchFamily="49" charset="-122"/>
              </a:rPr>
              <a:t>Prérequis : il est conseillé d’avoir suivi une formation sur le processus de la violence au sein du couple et son impact sur la victime (voir page 4)</a:t>
            </a:r>
          </a:p>
          <a:p>
            <a:pPr marL="0" indent="0" algn="just">
              <a:buFont typeface="Arial" panose="020B0604020202020204" pitchFamily="34" charset="0"/>
              <a:buNone/>
            </a:pPr>
            <a:endParaRPr lang="fr-FR" sz="1100" dirty="0">
              <a:solidFill>
                <a:schemeClr val="tx2"/>
              </a:solidFill>
              <a:latin typeface="Georgia" panose="02040502050405020303" pitchFamily="18" charset="0"/>
              <a:ea typeface="FangSong" panose="02010609060101010101" pitchFamily="49" charset="-122"/>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ea typeface="FangSong" panose="02010609060101010101" pitchFamily="49" charset="-122"/>
              </a:rPr>
              <a:t>Objectif </a:t>
            </a:r>
          </a:p>
          <a:p>
            <a:pPr marL="0" indent="0" algn="just">
              <a:lnSpc>
                <a:spcPct val="110000"/>
              </a:lnSpc>
              <a:buFont typeface="Arial" panose="020B0604020202020204" pitchFamily="34" charset="0"/>
              <a:buNone/>
            </a:pPr>
            <a:r>
              <a:rPr lang="fr-FR" sz="1100" dirty="0">
                <a:solidFill>
                  <a:schemeClr val="tx2"/>
                </a:solidFill>
                <a:latin typeface="Georgia" panose="02040502050405020303" pitchFamily="18" charset="0"/>
                <a:ea typeface="FangSong" panose="02010609060101010101" pitchFamily="49" charset="-122"/>
              </a:rPr>
              <a:t>Améliorer le dépistage et l’accompagnement des enfants exposés aux violences au sein du couple.</a:t>
            </a:r>
          </a:p>
          <a:p>
            <a:pPr marL="0" indent="0" algn="just">
              <a:buFont typeface="Arial" panose="020B0604020202020204" pitchFamily="34" charset="0"/>
              <a:buNone/>
            </a:pPr>
            <a:endParaRPr lang="fr-FR" sz="1100" dirty="0">
              <a:solidFill>
                <a:schemeClr val="tx2"/>
              </a:solidFill>
              <a:latin typeface="Georgia" panose="02040502050405020303" pitchFamily="18" charset="0"/>
              <a:ea typeface="FangSong" panose="02010609060101010101" pitchFamily="49" charset="-122"/>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ea typeface="FangSong" panose="02010609060101010101" pitchFamily="49" charset="-122"/>
              </a:rPr>
              <a:t>Objectifs opérationnels</a:t>
            </a:r>
          </a:p>
          <a:p>
            <a:pPr>
              <a:lnSpc>
                <a:spcPct val="110000"/>
              </a:lnSpc>
            </a:pPr>
            <a:r>
              <a:rPr lang="fr-FR" sz="1100" dirty="0">
                <a:solidFill>
                  <a:schemeClr val="tx2"/>
                </a:solidFill>
                <a:latin typeface="Georgia" panose="02040502050405020303" pitchFamily="18" charset="0"/>
                <a:ea typeface="FangSong" panose="02010609060101010101" pitchFamily="49" charset="-122"/>
              </a:rPr>
              <a:t>Acquérir des connaissances actualisées sur la clinique de l’enfant exposé aux violences au sein du couple,</a:t>
            </a:r>
          </a:p>
          <a:p>
            <a:pPr lvl="0">
              <a:lnSpc>
                <a:spcPct val="110000"/>
              </a:lnSpc>
            </a:pPr>
            <a:r>
              <a:rPr lang="fr-FR" sz="1100" dirty="0">
                <a:solidFill>
                  <a:schemeClr val="tx2"/>
                </a:solidFill>
                <a:latin typeface="Georgia" panose="02040502050405020303" pitchFamily="18" charset="0"/>
                <a:ea typeface="FangSong" panose="02010609060101010101" pitchFamily="49" charset="-122"/>
              </a:rPr>
              <a:t>Savoir évaluer l’impact psychique et somatique de ces violences sur le développement, la santé de l’enfant,</a:t>
            </a:r>
          </a:p>
          <a:p>
            <a:pPr lvl="0">
              <a:lnSpc>
                <a:spcPct val="110000"/>
              </a:lnSpc>
            </a:pPr>
            <a:r>
              <a:rPr lang="fr-FR" sz="1100" dirty="0">
                <a:solidFill>
                  <a:schemeClr val="tx2"/>
                </a:solidFill>
                <a:latin typeface="Georgia" panose="02040502050405020303" pitchFamily="18" charset="0"/>
                <a:ea typeface="FangSong" panose="02010609060101010101" pitchFamily="49" charset="-122"/>
              </a:rPr>
              <a:t>Connaître le rôle des </a:t>
            </a:r>
            <a:r>
              <a:rPr lang="fr-FR" sz="1100" dirty="0" err="1">
                <a:solidFill>
                  <a:schemeClr val="tx2"/>
                </a:solidFill>
                <a:latin typeface="Georgia" panose="02040502050405020303" pitchFamily="18" charset="0"/>
                <a:ea typeface="FangSong" panose="02010609060101010101" pitchFamily="49" charset="-122"/>
              </a:rPr>
              <a:t>professionnel.les</a:t>
            </a:r>
            <a:r>
              <a:rPr lang="fr-FR" sz="1100" dirty="0">
                <a:solidFill>
                  <a:schemeClr val="tx2"/>
                </a:solidFill>
                <a:latin typeface="Georgia" panose="02040502050405020303" pitchFamily="18" charset="0"/>
                <a:ea typeface="FangSong" panose="02010609060101010101" pitchFamily="49" charset="-122"/>
              </a:rPr>
              <a:t> et les réseaux locaux de prise en charge,</a:t>
            </a:r>
          </a:p>
          <a:p>
            <a:pPr>
              <a:lnSpc>
                <a:spcPct val="110000"/>
              </a:lnSpc>
            </a:pPr>
            <a:r>
              <a:rPr lang="fr-FR" sz="1100" dirty="0">
                <a:solidFill>
                  <a:schemeClr val="tx2"/>
                </a:solidFill>
                <a:latin typeface="Georgia" panose="02040502050405020303" pitchFamily="18" charset="0"/>
                <a:ea typeface="FangSong" panose="02010609060101010101" pitchFamily="49" charset="-122"/>
              </a:rPr>
              <a:t>Acquérir des outils visant au dépistage, à l’information et à l’orientation des enfants exposés à ces violences.</a:t>
            </a:r>
          </a:p>
          <a:p>
            <a:pPr>
              <a:lnSpc>
                <a:spcPct val="110000"/>
              </a:lnSpc>
              <a:buFont typeface="Wingdings 2"/>
              <a:buChar char="R"/>
            </a:pPr>
            <a:endParaRPr lang="fr-FR" sz="1100" dirty="0">
              <a:solidFill>
                <a:schemeClr val="tx2"/>
              </a:solidFill>
              <a:latin typeface="Georgia" panose="02040502050405020303" pitchFamily="18" charset="0"/>
              <a:ea typeface="FangSong" panose="02010609060101010101" pitchFamily="49" charset="-122"/>
            </a:endParaRPr>
          </a:p>
        </p:txBody>
      </p:sp>
      <p:sp>
        <p:nvSpPr>
          <p:cNvPr id="12" name="Content Placeholder 5"/>
          <p:cNvSpPr txBox="1">
            <a:spLocks/>
          </p:cNvSpPr>
          <p:nvPr/>
        </p:nvSpPr>
        <p:spPr>
          <a:xfrm>
            <a:off x="7359588" y="2839504"/>
            <a:ext cx="4212931" cy="27700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endParaRPr lang="fr-FR" sz="1200" b="1" dirty="0">
              <a:solidFill>
                <a:schemeClr val="tx2"/>
              </a:solidFill>
              <a:latin typeface="Georgia" panose="02040502050405020303" pitchFamily="18" charset="0"/>
            </a:endParaRP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 et outils pour la pratique</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p>
          <a:p>
            <a:pPr marL="0" indent="0" algn="just">
              <a:buFont typeface="Arial" panose="020B0604020202020204" pitchFamily="34" charset="0"/>
              <a:buNone/>
            </a:pPr>
            <a:r>
              <a:rPr lang="fr-FR" sz="1400" b="1" dirty="0">
                <a:solidFill>
                  <a:schemeClr val="tx2"/>
                </a:solidFill>
                <a:latin typeface="Georgia" panose="02040502050405020303" pitchFamily="18" charset="0"/>
              </a:rPr>
              <a:t>Méthode d’évaluation</a:t>
            </a:r>
          </a:p>
          <a:p>
            <a:pPr algn="just">
              <a:buFont typeface="Wingdings" panose="05000000000000000000" pitchFamily="2" charset="2"/>
              <a:buChar char="q"/>
            </a:pPr>
            <a:r>
              <a:rPr lang="fr-FR" sz="1200" dirty="0">
                <a:solidFill>
                  <a:schemeClr val="tx2"/>
                </a:solidFill>
                <a:latin typeface="Georgia" panose="02040502050405020303" pitchFamily="18" charset="0"/>
                <a:sym typeface="Symbol" panose="05050102010706020507" pitchFamily="18" charset="2"/>
              </a:rPr>
              <a:t>quizz d’évaluation des connaissances</a:t>
            </a:r>
            <a:endParaRPr lang="fr-FR" sz="1200" dirty="0">
              <a:solidFill>
                <a:schemeClr val="tx2"/>
              </a:solidFill>
              <a:latin typeface="Georgia" panose="02040502050405020303" pitchFamily="18" charset="0"/>
            </a:endParaRPr>
          </a:p>
          <a:p>
            <a:pPr lvl="0">
              <a:lnSpc>
                <a:spcPct val="110000"/>
              </a:lnSpc>
              <a:buFont typeface="Wingdings 2" panose="05020102010507070707" pitchFamily="18" charset="2"/>
              <a:buChar char="R"/>
            </a:pPr>
            <a:endParaRPr lang="fr-FR" sz="1200" dirty="0">
              <a:solidFill>
                <a:schemeClr val="tx2"/>
              </a:solidFill>
              <a:latin typeface="Georgia" panose="02040502050405020303" pitchFamily="18" charset="0"/>
            </a:endParaRPr>
          </a:p>
          <a:p>
            <a:pPr marL="0" indent="0" algn="just">
              <a:buNone/>
            </a:pPr>
            <a:r>
              <a:rPr lang="fr-FR" sz="1400" b="1" dirty="0">
                <a:solidFill>
                  <a:schemeClr val="tx2"/>
                </a:solidFill>
                <a:latin typeface="Georgia" panose="02040502050405020303" pitchFamily="18" charset="0"/>
              </a:rPr>
              <a:t>Intervenant.es </a:t>
            </a:r>
            <a:r>
              <a:rPr lang="fr-FR" sz="1400" dirty="0">
                <a:solidFill>
                  <a:schemeClr val="tx2"/>
                </a:solidFill>
                <a:latin typeface="Georgia" panose="02040502050405020303" pitchFamily="18" charset="0"/>
              </a:rPr>
              <a:t>(peut différer selon sessions) : </a:t>
            </a:r>
            <a:r>
              <a:rPr lang="fr-FR" sz="1200" dirty="0">
                <a:solidFill>
                  <a:schemeClr val="tx2"/>
                </a:solidFill>
                <a:latin typeface="Georgia" panose="02040502050405020303" pitchFamily="18" charset="0"/>
              </a:rPr>
              <a:t>psychologues,  médecins, juristes</a:t>
            </a:r>
          </a:p>
        </p:txBody>
      </p:sp>
      <p:sp>
        <p:nvSpPr>
          <p:cNvPr id="13" name="TextBox 12"/>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15" name="Double Bracket 14"/>
          <p:cNvSpPr/>
          <p:nvPr/>
        </p:nvSpPr>
        <p:spPr>
          <a:xfrm>
            <a:off x="7588155" y="1084537"/>
            <a:ext cx="4107659" cy="1468338"/>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Les études montrent que l’enfant qui grandit dans climat de violence dans le couple parental présente les mêmes symptômes qu’un enfant victime directe de maltraitance physique.</a:t>
            </a:r>
          </a:p>
          <a:p>
            <a:pPr algn="just"/>
            <a:endParaRPr lang="fr-FR" sz="1200" dirty="0">
              <a:solidFill>
                <a:schemeClr val="accent1"/>
              </a:solidFill>
              <a:latin typeface="Century Gothic" panose="020B0502020202020204" pitchFamily="34" charset="0"/>
            </a:endParaRPr>
          </a:p>
          <a:p>
            <a:pPr algn="r"/>
            <a:r>
              <a:rPr lang="fr-FR" sz="1200" dirty="0">
                <a:solidFill>
                  <a:schemeClr val="tx2"/>
                </a:solidFill>
                <a:latin typeface="Century Gothic" panose="020B0502020202020204" pitchFamily="34" charset="0"/>
              </a:rPr>
              <a:t> </a:t>
            </a:r>
            <a:r>
              <a:rPr lang="fr-FR" sz="1100" dirty="0">
                <a:solidFill>
                  <a:schemeClr val="tx2"/>
                </a:solidFill>
                <a:latin typeface="Century Gothic" panose="020B0502020202020204" pitchFamily="34" charset="0"/>
              </a:rPr>
              <a:t>« Des exemples concrets pour expliquer et illustrer » </a:t>
            </a:r>
          </a:p>
          <a:p>
            <a:pPr algn="r"/>
            <a:r>
              <a:rPr lang="fr-FR" sz="1100" i="1" dirty="0">
                <a:solidFill>
                  <a:schemeClr val="tx2"/>
                </a:solidFill>
                <a:latin typeface="Century Gothic" panose="020B0502020202020204" pitchFamily="34" charset="0"/>
              </a:rPr>
              <a:t>Aide soignante, Montauban, Tarn-et-Garonne</a:t>
            </a:r>
          </a:p>
        </p:txBody>
      </p:sp>
      <p:sp>
        <p:nvSpPr>
          <p:cNvPr id="17" name="TextBox 16"/>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a:t>
            </a:r>
            <a:r>
              <a:rPr lang="fr-FR" sz="1200" dirty="0">
                <a:solidFill>
                  <a:schemeClr val="tx2"/>
                </a:solidFill>
                <a:latin typeface="Georgia" panose="02040502050405020303" pitchFamily="18" charset="0"/>
                <a:hlinkClick r:id="rId3" tooltip="Clic ! "/>
              </a:rPr>
              <a:t>le</a:t>
            </a:r>
            <a:r>
              <a:rPr lang="fr-FR" sz="1200" dirty="0">
                <a:solidFill>
                  <a:schemeClr val="tx2"/>
                </a:solidFill>
                <a:latin typeface="Georgia" panose="02040502050405020303" pitchFamily="18" charset="0"/>
                <a:hlinkClick r:id="rId3"/>
              </a:rPr>
              <a:t> lien</a:t>
            </a:r>
            <a:endParaRPr lang="fr-FR" sz="1200"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DE912ECA-C6A8-4F87-8B2B-AA6766156360}"/>
              </a:ext>
            </a:extLst>
          </p:cNvPr>
          <p:cNvSpPr>
            <a:spLocks noGrp="1"/>
          </p:cNvSpPr>
          <p:nvPr>
            <p:ph type="sldNum" sz="quarter" idx="12"/>
          </p:nvPr>
        </p:nvSpPr>
        <p:spPr/>
        <p:txBody>
          <a:bodyPr/>
          <a:lstStyle/>
          <a:p>
            <a:fld id="{E855878C-A324-4A54-BFC8-E1905C812A6D}" type="slidenum">
              <a:rPr lang="fr-FR" smtClean="0"/>
              <a:t>5</a:t>
            </a:fld>
            <a:endParaRPr lang="fr-FR"/>
          </a:p>
        </p:txBody>
      </p:sp>
    </p:spTree>
    <p:extLst>
      <p:ext uri="{BB962C8B-B14F-4D97-AF65-F5344CB8AC3E}">
        <p14:creationId xmlns:p14="http://schemas.microsoft.com/office/powerpoint/2010/main" val="322710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2610781" y="398986"/>
            <a:ext cx="9046048" cy="4508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Accueillir et Orienter les auteur.es de violences au sein du couple</a:t>
            </a:r>
          </a:p>
        </p:txBody>
      </p:sp>
      <p:sp>
        <p:nvSpPr>
          <p:cNvPr id="5" name="Content Placeholder 4"/>
          <p:cNvSpPr txBox="1">
            <a:spLocks/>
          </p:cNvSpPr>
          <p:nvPr/>
        </p:nvSpPr>
        <p:spPr>
          <a:xfrm>
            <a:off x="423042" y="1024623"/>
            <a:ext cx="6656877" cy="5240710"/>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d’une </a:t>
            </a:r>
            <a:r>
              <a:rPr lang="fr-FR" sz="1100" dirty="0">
                <a:solidFill>
                  <a:schemeClr val="tx2"/>
                </a:solidFill>
                <a:latin typeface="Georgia" panose="02040502050405020303" pitchFamily="18" charset="0"/>
                <a:ea typeface="FangSong" panose="02010609060101010101" pitchFamily="49" charset="-122"/>
              </a:rPr>
              <a:t>journée LIEU : TOULOUSE </a:t>
            </a:r>
          </a:p>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rPr>
              <a:t>Dates : A définir en cours d’année </a:t>
            </a:r>
            <a:endParaRPr lang="fr-FR" sz="1100" b="1" dirty="0">
              <a:solidFill>
                <a:schemeClr val="tx2"/>
              </a:solidFill>
              <a:latin typeface="Georgia" panose="02040502050405020303" pitchFamily="18" charset="0"/>
              <a:ea typeface="FangSong" panose="02010609060101010101" pitchFamily="49" charset="-122"/>
            </a:endParaRPr>
          </a:p>
          <a:p>
            <a:pPr marL="0" indent="0" algn="just">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err="1">
                <a:solidFill>
                  <a:schemeClr val="tx2"/>
                </a:solidFill>
                <a:latin typeface="Georgia" panose="02040502050405020303" pitchFamily="18" charset="0"/>
                <a:ea typeface="FangSong" panose="02010609060101010101" pitchFamily="49" charset="-122"/>
              </a:rPr>
              <a:t>Professionnel.les</a:t>
            </a:r>
            <a:r>
              <a:rPr lang="fr-FR" sz="1100" dirty="0">
                <a:solidFill>
                  <a:schemeClr val="tx2"/>
                </a:solidFill>
                <a:latin typeface="Georgia" panose="02040502050405020303" pitchFamily="18" charset="0"/>
                <a:ea typeface="FangSong" panose="02010609060101010101" pitchFamily="49" charset="-122"/>
              </a:rPr>
              <a:t> de tout secteur</a:t>
            </a:r>
          </a:p>
          <a:p>
            <a:pPr marL="0" indent="0">
              <a:buFont typeface="Arial" panose="020B0604020202020204" pitchFamily="34" charset="0"/>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100" dirty="0">
              <a:solidFill>
                <a:schemeClr val="tx2"/>
              </a:solidFill>
              <a:latin typeface="Georgia" panose="02040502050405020303" pitchFamily="18" charset="0"/>
            </a:endParaRPr>
          </a:p>
          <a:p>
            <a:pPr marL="0" indent="0">
              <a:lnSpc>
                <a:spcPct val="110000"/>
              </a:lnSpc>
              <a:buNone/>
            </a:pPr>
            <a:r>
              <a:rPr lang="fr-FR" sz="1100" b="1" dirty="0">
                <a:solidFill>
                  <a:schemeClr val="tx1"/>
                </a:solidFill>
                <a:latin typeface="Georgia" panose="02040502050405020303" pitchFamily="18" charset="0"/>
                <a:sym typeface="Wingdings 2" panose="05020102010507070707" pitchFamily="18" charset="2"/>
              </a:rPr>
              <a:t>  </a:t>
            </a:r>
            <a:r>
              <a:rPr lang="fr-FR" sz="1100" b="1" dirty="0">
                <a:solidFill>
                  <a:schemeClr val="tx1"/>
                </a:solidFill>
                <a:latin typeface="Georgia" panose="02040502050405020303" pitchFamily="18" charset="0"/>
              </a:rPr>
              <a:t>Prérequis </a:t>
            </a:r>
            <a:r>
              <a:rPr lang="fr-FR" sz="1100" dirty="0">
                <a:solidFill>
                  <a:schemeClr val="tx2"/>
                </a:solidFill>
                <a:latin typeface="Georgia" panose="02040502050405020303" pitchFamily="18" charset="0"/>
              </a:rPr>
              <a:t>: </a:t>
            </a:r>
            <a:r>
              <a:rPr lang="fr-FR" sz="1100" b="1" dirty="0">
                <a:solidFill>
                  <a:schemeClr val="tx2"/>
                </a:solidFill>
                <a:latin typeface="Georgia" panose="02040502050405020303" pitchFamily="18" charset="0"/>
              </a:rPr>
              <a:t>Avoir suivi une formation sur le processus de la violence au sein du couple et son impact sur la victime (voir page 4)</a:t>
            </a:r>
          </a:p>
          <a:p>
            <a:pPr marL="0" indent="0" algn="just">
              <a:buNone/>
            </a:pPr>
            <a:endParaRPr lang="fr-FR" sz="1100" dirty="0">
              <a:solidFill>
                <a:schemeClr val="tx2"/>
              </a:solidFill>
              <a:latin typeface="Georgia" panose="02040502050405020303" pitchFamily="18" charset="0"/>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 </a:t>
            </a:r>
          </a:p>
          <a:p>
            <a:pPr marL="0" indent="0" algn="just">
              <a:lnSpc>
                <a:spcPct val="110000"/>
              </a:lnSpc>
              <a:buNone/>
            </a:pPr>
            <a:r>
              <a:rPr lang="fr-FR" sz="1100" dirty="0">
                <a:solidFill>
                  <a:schemeClr val="tx2"/>
                </a:solidFill>
                <a:latin typeface="Georgia" panose="02040502050405020303" pitchFamily="18" charset="0"/>
              </a:rPr>
              <a:t>Acquérir des connaissances et des repères pour sa pratique dans l’accueil d’auteurs de violences au sein du couple</a:t>
            </a: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Objectifs opérationnels</a:t>
            </a:r>
          </a:p>
          <a:p>
            <a:pPr lvl="0">
              <a:lnSpc>
                <a:spcPct val="110000"/>
              </a:lnSpc>
            </a:pPr>
            <a:r>
              <a:rPr lang="fr-FR" sz="1100" dirty="0">
                <a:solidFill>
                  <a:schemeClr val="tx2"/>
                </a:solidFill>
                <a:latin typeface="Georgia" panose="02040502050405020303" pitchFamily="18" charset="0"/>
              </a:rPr>
              <a:t>Lever ses représentations au sujet des auteurs de violences,</a:t>
            </a:r>
          </a:p>
          <a:p>
            <a:pPr lvl="0">
              <a:lnSpc>
                <a:spcPct val="110000"/>
              </a:lnSpc>
            </a:pPr>
            <a:r>
              <a:rPr lang="fr-FR" sz="1100" dirty="0">
                <a:solidFill>
                  <a:schemeClr val="tx2"/>
                </a:solidFill>
                <a:latin typeface="Georgia" panose="02040502050405020303" pitchFamily="18" charset="0"/>
              </a:rPr>
              <a:t>Identifier, sur cette thématique, ses émotions,</a:t>
            </a:r>
          </a:p>
          <a:p>
            <a:pPr lvl="0">
              <a:lnSpc>
                <a:spcPct val="110000"/>
              </a:lnSpc>
            </a:pPr>
            <a:r>
              <a:rPr lang="fr-FR" sz="1100" dirty="0">
                <a:solidFill>
                  <a:schemeClr val="tx2"/>
                </a:solidFill>
                <a:latin typeface="Georgia" panose="02040502050405020303" pitchFamily="18" charset="0"/>
              </a:rPr>
              <a:t>Connaitre le cadre légal pour protéger les victimes,</a:t>
            </a:r>
          </a:p>
          <a:p>
            <a:pPr lvl="0">
              <a:lnSpc>
                <a:spcPct val="110000"/>
              </a:lnSpc>
            </a:pPr>
            <a:r>
              <a:rPr lang="fr-FR" sz="1100" dirty="0">
                <a:solidFill>
                  <a:schemeClr val="tx2"/>
                </a:solidFill>
                <a:latin typeface="Georgia" panose="02040502050405020303" pitchFamily="18" charset="0"/>
              </a:rPr>
              <a:t>Revisiter son cadre d’intervention et sa posture professionnelle pour mettre en œuvre un accueil adapté,</a:t>
            </a:r>
          </a:p>
          <a:p>
            <a:pPr lvl="0">
              <a:lnSpc>
                <a:spcPct val="110000"/>
              </a:lnSpc>
            </a:pPr>
            <a:r>
              <a:rPr lang="fr-FR" sz="1100" dirty="0">
                <a:solidFill>
                  <a:schemeClr val="tx2"/>
                </a:solidFill>
                <a:latin typeface="Georgia" panose="02040502050405020303" pitchFamily="18" charset="0"/>
              </a:rPr>
              <a:t>Identifier les types de prise en charge qui peuvent être apportées et connaitre les professionnels du réseau et leur rôle pour orienter au mieux</a:t>
            </a:r>
          </a:p>
        </p:txBody>
      </p:sp>
      <p:sp>
        <p:nvSpPr>
          <p:cNvPr id="6" name="Content Placeholder 5"/>
          <p:cNvSpPr txBox="1">
            <a:spLocks/>
          </p:cNvSpPr>
          <p:nvPr/>
        </p:nvSpPr>
        <p:spPr>
          <a:xfrm>
            <a:off x="7756344" y="2505412"/>
            <a:ext cx="3789947" cy="34970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 (power point et documents de référence)</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 situation</a:t>
            </a:r>
          </a:p>
          <a:p>
            <a:pPr>
              <a:lnSpc>
                <a:spcPct val="110000"/>
              </a:lnSpc>
              <a:buFont typeface="Wingdings 2" panose="05020102010507070707" pitchFamily="18" charset="2"/>
              <a:buChar char="R"/>
            </a:pPr>
            <a:r>
              <a:rPr lang="fr-FR" sz="1200" dirty="0" err="1">
                <a:solidFill>
                  <a:schemeClr val="tx2"/>
                </a:solidFill>
                <a:latin typeface="Georgia" panose="02040502050405020303" pitchFamily="18" charset="0"/>
              </a:rPr>
              <a:t>VidéosRemise</a:t>
            </a:r>
            <a:r>
              <a:rPr lang="fr-FR" sz="1200" dirty="0">
                <a:solidFill>
                  <a:schemeClr val="tx2"/>
                </a:solidFill>
                <a:latin typeface="Georgia" panose="02040502050405020303" pitchFamily="18" charset="0"/>
              </a:rPr>
              <a:t> d’un dossier pédagogique dématérialisé</a:t>
            </a:r>
          </a:p>
          <a:p>
            <a:pPr marL="0" indent="0" algn="just">
              <a:buFont typeface="Arial" panose="020B0604020202020204" pitchFamily="34" charset="0"/>
              <a:buNone/>
            </a:pPr>
            <a:endParaRPr lang="fr-FR" sz="1200" dirty="0">
              <a:solidFill>
                <a:schemeClr val="tx2"/>
              </a:solidFill>
              <a:latin typeface="Georgia" panose="02040502050405020303" pitchFamily="18" charset="0"/>
            </a:endParaRPr>
          </a:p>
          <a:p>
            <a:pPr marL="0" indent="0">
              <a:lnSpc>
                <a:spcPct val="110000"/>
              </a:lnSpc>
              <a:buNone/>
            </a:pPr>
            <a:r>
              <a:rPr lang="fr-FR" sz="1200" b="1" dirty="0">
                <a:solidFill>
                  <a:schemeClr val="tx2"/>
                </a:solidFill>
                <a:latin typeface="Georgia" panose="02040502050405020303" pitchFamily="18" charset="0"/>
              </a:rPr>
              <a:t>Méthode d’évaluation</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d’évaluation des connaissances</a:t>
            </a:r>
          </a:p>
          <a:p>
            <a:pPr marL="0" indent="0" algn="just">
              <a:buFont typeface="Arial" panose="020B0604020202020204" pitchFamily="34" charset="0"/>
              <a:buNone/>
            </a:pPr>
            <a:endParaRPr lang="fr-FR" sz="1200" dirty="0">
              <a:solidFill>
                <a:schemeClr val="tx2"/>
              </a:solidFill>
              <a:latin typeface="Georgia" panose="02040502050405020303" pitchFamily="18" charset="0"/>
            </a:endParaRPr>
          </a:p>
          <a:p>
            <a:pPr marL="0" indent="0" algn="just">
              <a:buNone/>
            </a:pPr>
            <a:r>
              <a:rPr lang="fr-FR" sz="1400" b="1" dirty="0">
                <a:solidFill>
                  <a:schemeClr val="tx2"/>
                </a:solidFill>
                <a:latin typeface="Georgia" panose="02040502050405020303" pitchFamily="18" charset="0"/>
              </a:rPr>
              <a:t>Intervenants</a:t>
            </a:r>
            <a:r>
              <a:rPr lang="fr-FR" sz="1400" dirty="0">
                <a:solidFill>
                  <a:schemeClr val="tx2"/>
                </a:solidFill>
                <a:latin typeface="Georgia" panose="02040502050405020303" pitchFamily="18" charset="0"/>
              </a:rPr>
              <a:t> :</a:t>
            </a:r>
          </a:p>
          <a:p>
            <a:pPr marL="0" indent="0" algn="just">
              <a:buNone/>
            </a:pPr>
            <a:r>
              <a:rPr lang="fr-FR" sz="1200" dirty="0">
                <a:solidFill>
                  <a:schemeClr val="tx2"/>
                </a:solidFill>
                <a:latin typeface="Georgia" panose="02040502050405020303" pitchFamily="18" charset="0"/>
              </a:rPr>
              <a:t>psychologues, psychothérapeute et sociologue</a:t>
            </a:r>
            <a:r>
              <a:rPr lang="fr-FR" sz="14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rPr>
              <a:t>Intervenante sociale (sous réserve)</a:t>
            </a:r>
          </a:p>
        </p:txBody>
      </p:sp>
      <p:sp>
        <p:nvSpPr>
          <p:cNvPr id="7" name="TextBox 6"/>
          <p:cNvSpPr txBox="1"/>
          <p:nvPr/>
        </p:nvSpPr>
        <p:spPr>
          <a:xfrm>
            <a:off x="343786" y="439479"/>
            <a:ext cx="646814" cy="246221"/>
          </a:xfrm>
          <a:prstGeom prst="rect">
            <a:avLst/>
          </a:prstGeom>
          <a:noFill/>
        </p:spPr>
        <p:txBody>
          <a:bodyPr wrap="square" rtlCol="0">
            <a:spAutoFit/>
          </a:bodyPr>
          <a:lstStyle/>
          <a:p>
            <a:endParaRPr lang="fr-FR" sz="1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228500"/>
            <a:ext cx="2458380" cy="739826"/>
          </a:xfrm>
          <a:prstGeom prst="rect">
            <a:avLst/>
          </a:prstGeom>
        </p:spPr>
      </p:pic>
      <p:sp>
        <p:nvSpPr>
          <p:cNvPr id="9" name="Double Bracket 8"/>
          <p:cNvSpPr/>
          <p:nvPr/>
        </p:nvSpPr>
        <p:spPr>
          <a:xfrm>
            <a:off x="7593965" y="1020273"/>
            <a:ext cx="4114707" cy="1131227"/>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Cette nouvelle formation apporte des éléments de compréhension et des outils pour éclairer la pratique des </a:t>
            </a:r>
            <a:r>
              <a:rPr lang="fr-FR" sz="1200" dirty="0" err="1">
                <a:solidFill>
                  <a:schemeClr val="accent1"/>
                </a:solidFill>
                <a:latin typeface="Century Gothic" panose="020B0502020202020204" pitchFamily="34" charset="0"/>
              </a:rPr>
              <a:t>professionnel-les</a:t>
            </a:r>
            <a:r>
              <a:rPr lang="fr-FR" sz="1200" dirty="0">
                <a:solidFill>
                  <a:schemeClr val="accent1"/>
                </a:solidFill>
                <a:latin typeface="Century Gothic" panose="020B0502020202020204" pitchFamily="34" charset="0"/>
              </a:rPr>
              <a:t> accueillant des femmes et des hommes </a:t>
            </a:r>
            <a:r>
              <a:rPr lang="fr-FR" sz="1200" b="1" dirty="0">
                <a:solidFill>
                  <a:schemeClr val="accent1"/>
                </a:solidFill>
                <a:latin typeface="Century Gothic" panose="020B0502020202020204" pitchFamily="34" charset="0"/>
              </a:rPr>
              <a:t>auteurs de violences </a:t>
            </a:r>
            <a:r>
              <a:rPr lang="fr-FR" sz="1200" dirty="0">
                <a:solidFill>
                  <a:schemeClr val="accent1"/>
                </a:solidFill>
                <a:latin typeface="Century Gothic" panose="020B0502020202020204" pitchFamily="34" charset="0"/>
              </a:rPr>
              <a:t>au sein de leur couple.</a:t>
            </a:r>
          </a:p>
          <a:p>
            <a:pPr algn="r"/>
            <a:endParaRPr lang="fr-FR" sz="1100" dirty="0">
              <a:latin typeface="Century Gothic" panose="020B0502020202020204" pitchFamily="34" charset="0"/>
            </a:endParaRPr>
          </a:p>
        </p:txBody>
      </p:sp>
      <p:sp>
        <p:nvSpPr>
          <p:cNvPr id="14" name="TextBox 13"/>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A648D2B1-C1AB-45DE-8EA8-A4107B02A2B8}"/>
              </a:ext>
            </a:extLst>
          </p:cNvPr>
          <p:cNvSpPr>
            <a:spLocks noGrp="1"/>
          </p:cNvSpPr>
          <p:nvPr>
            <p:ph type="sldNum" sz="quarter" idx="12"/>
          </p:nvPr>
        </p:nvSpPr>
        <p:spPr/>
        <p:txBody>
          <a:bodyPr/>
          <a:lstStyle/>
          <a:p>
            <a:fld id="{E855878C-A324-4A54-BFC8-E1905C812A6D}" type="slidenum">
              <a:rPr lang="fr-FR" smtClean="0"/>
              <a:t>6</a:t>
            </a:fld>
            <a:endParaRPr lang="fr-FR" dirty="0"/>
          </a:p>
        </p:txBody>
      </p:sp>
    </p:spTree>
    <p:extLst>
      <p:ext uri="{BB962C8B-B14F-4D97-AF65-F5344CB8AC3E}">
        <p14:creationId xmlns:p14="http://schemas.microsoft.com/office/powerpoint/2010/main" val="281810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58381" y="241248"/>
            <a:ext cx="9711063" cy="450801"/>
          </a:xfrm>
        </p:spPr>
        <p:txBody>
          <a:bodyPr>
            <a:noAutofit/>
          </a:bodyPr>
          <a:lstStyle/>
          <a:p>
            <a:r>
              <a:rPr lang="fr-FR" sz="1800" b="1" cap="small" dirty="0">
                <a:solidFill>
                  <a:schemeClr val="tx2"/>
                </a:solidFill>
                <a:latin typeface="Georgia" panose="02040502050405020303" pitchFamily="18" charset="0"/>
              </a:rPr>
              <a:t>Accueillir et Accompagner </a:t>
            </a:r>
            <a:r>
              <a:rPr lang="fr-FR" sz="1800" b="1" cap="small" dirty="0" err="1">
                <a:solidFill>
                  <a:schemeClr val="tx2"/>
                </a:solidFill>
                <a:latin typeface="Georgia" panose="02040502050405020303" pitchFamily="18" charset="0"/>
              </a:rPr>
              <a:t>un.e</a:t>
            </a:r>
            <a:r>
              <a:rPr lang="fr-FR" sz="1800" b="1" cap="small" dirty="0">
                <a:solidFill>
                  <a:schemeClr val="tx2"/>
                </a:solidFill>
                <a:latin typeface="Georgia" panose="02040502050405020303" pitchFamily="18" charset="0"/>
              </a:rPr>
              <a:t> </a:t>
            </a:r>
            <a:r>
              <a:rPr lang="fr-FR" sz="1800" b="1" cap="small" dirty="0" err="1">
                <a:solidFill>
                  <a:schemeClr val="tx2"/>
                </a:solidFill>
                <a:latin typeface="Georgia" panose="02040502050405020303" pitchFamily="18" charset="0"/>
              </a:rPr>
              <a:t>adolescent.e</a:t>
            </a:r>
            <a:r>
              <a:rPr lang="fr-FR" sz="1800" b="1" cap="small" dirty="0">
                <a:solidFill>
                  <a:schemeClr val="tx2"/>
                </a:solidFill>
                <a:latin typeface="Georgia" panose="02040502050405020303" pitchFamily="18" charset="0"/>
              </a:rPr>
              <a:t> victime de violences sexuelles</a:t>
            </a:r>
          </a:p>
        </p:txBody>
      </p:sp>
      <p:sp>
        <p:nvSpPr>
          <p:cNvPr id="5" name="Content Placeholder 4"/>
          <p:cNvSpPr>
            <a:spLocks noGrp="1"/>
          </p:cNvSpPr>
          <p:nvPr>
            <p:ph sz="half" idx="1"/>
          </p:nvPr>
        </p:nvSpPr>
        <p:spPr>
          <a:xfrm>
            <a:off x="267516" y="946714"/>
            <a:ext cx="6715226" cy="5337697"/>
          </a:xfrm>
          <a:ln/>
        </p:spPr>
        <p:style>
          <a:lnRef idx="2">
            <a:schemeClr val="accent4"/>
          </a:lnRef>
          <a:fillRef idx="1">
            <a:schemeClr val="lt1"/>
          </a:fillRef>
          <a:effectRef idx="0">
            <a:schemeClr val="accent4"/>
          </a:effectRef>
          <a:fontRef idx="minor">
            <a:schemeClr val="dk1"/>
          </a:fontRef>
        </p:style>
        <p:txBody>
          <a:bodyPr>
            <a:noAutofit/>
          </a:bodyPr>
          <a:lstStyle/>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100" dirty="0">
                <a:solidFill>
                  <a:schemeClr val="tx2"/>
                </a:solidFill>
                <a:latin typeface="Georgia" panose="02040502050405020303" pitchFamily="18" charset="0"/>
                <a:ea typeface="FangSong" panose="02010609060101010101" pitchFamily="49" charset="-122"/>
              </a:rPr>
              <a:t> jours   LIEU : TOULOUSE        </a:t>
            </a:r>
          </a:p>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Date : </a:t>
            </a:r>
            <a:r>
              <a:rPr lang="fr-FR" sz="1100" b="1" dirty="0">
                <a:solidFill>
                  <a:schemeClr val="tx2"/>
                </a:solidFill>
                <a:latin typeface="Georgia" panose="02040502050405020303" pitchFamily="18" charset="0"/>
                <a:ea typeface="FangSong" panose="02010609060101010101" pitchFamily="49" charset="-122"/>
                <a:sym typeface="Webdings" panose="05030102010509060703" pitchFamily="18" charset="2"/>
              </a:rPr>
              <a:t>09 et 10 juin 2022 ; 15 et 16 décembre 2022</a:t>
            </a:r>
          </a:p>
          <a:p>
            <a:pPr marL="0" indent="0" algn="just">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err="1">
                <a:solidFill>
                  <a:schemeClr val="tx2"/>
                </a:solidFill>
                <a:latin typeface="Georgia" panose="02040502050405020303" pitchFamily="18" charset="0"/>
                <a:ea typeface="FangSong" panose="02010609060101010101" pitchFamily="49" charset="-122"/>
              </a:rPr>
              <a:t>Professionnel.le.s</a:t>
            </a:r>
            <a:r>
              <a:rPr lang="fr-FR" sz="1100" dirty="0">
                <a:solidFill>
                  <a:schemeClr val="tx2"/>
                </a:solidFill>
                <a:latin typeface="Georgia" panose="02040502050405020303" pitchFamily="18" charset="0"/>
                <a:ea typeface="FangSong" panose="02010609060101010101" pitchFamily="49" charset="-122"/>
              </a:rPr>
              <a:t> accueillant des adolescent.es </a:t>
            </a:r>
          </a:p>
          <a:p>
            <a:pPr marL="0" lvl="0" indent="0" algn="just">
              <a:lnSpc>
                <a:spcPct val="110000"/>
              </a:lnSpc>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100" dirty="0">
              <a:solidFill>
                <a:schemeClr val="tx2"/>
              </a:solidFill>
              <a:latin typeface="Georgia" panose="02040502050405020303" pitchFamily="18" charset="0"/>
            </a:endParaRPr>
          </a:p>
          <a:p>
            <a:pPr>
              <a:lnSpc>
                <a:spcPct val="110000"/>
              </a:lnSpc>
              <a:buFont typeface="Wingdings 2" panose="05020102010507070707" pitchFamily="18" charset="2"/>
              <a:buChar char="R"/>
            </a:pPr>
            <a:r>
              <a:rPr lang="fr-FR" sz="1100" dirty="0">
                <a:solidFill>
                  <a:schemeClr val="tx2"/>
                </a:solidFill>
                <a:latin typeface="Georgia" panose="02040502050405020303" pitchFamily="18" charset="0"/>
              </a:rPr>
              <a:t>Pas de prérequis</a:t>
            </a:r>
          </a:p>
          <a:p>
            <a:pPr>
              <a:lnSpc>
                <a:spcPct val="110000"/>
              </a:lnSpc>
              <a:buFont typeface="Wingdings 2" panose="05020102010507070707" pitchFamily="18" charset="2"/>
              <a:buChar char="R"/>
            </a:pPr>
            <a:endParaRPr lang="fr-FR" sz="1100" dirty="0">
              <a:solidFill>
                <a:schemeClr val="tx2"/>
              </a:solidFill>
              <a:latin typeface="Georgia" panose="02040502050405020303" pitchFamily="18" charset="0"/>
              <a:ea typeface="FangSong" panose="02010609060101010101" pitchFamily="49" charset="-122"/>
            </a:endParaRPr>
          </a:p>
          <a:p>
            <a:pPr marL="0" indent="0" algn="just">
              <a:buNone/>
            </a:pPr>
            <a:r>
              <a:rPr lang="fr-FR" sz="1100" b="1" dirty="0">
                <a:solidFill>
                  <a:schemeClr val="tx2"/>
                </a:solidFill>
                <a:latin typeface="Georgia" panose="02040502050405020303" pitchFamily="18" charset="0"/>
              </a:rPr>
              <a:t>Objectif </a:t>
            </a:r>
          </a:p>
          <a:p>
            <a:pPr marL="0" indent="0" algn="just">
              <a:lnSpc>
                <a:spcPct val="110000"/>
              </a:lnSpc>
              <a:buNone/>
            </a:pPr>
            <a:r>
              <a:rPr lang="fr-FR" sz="1100" dirty="0">
                <a:solidFill>
                  <a:schemeClr val="tx2"/>
                </a:solidFill>
                <a:latin typeface="Georgia" panose="02040502050405020303" pitchFamily="18" charset="0"/>
              </a:rPr>
              <a:t>Améliorer l’accueil et l’accompagnement des adolescents et adolescentes victimes de violences sexuelles.</a:t>
            </a:r>
          </a:p>
          <a:p>
            <a:pPr marL="0" indent="0" algn="just">
              <a:buNone/>
            </a:pPr>
            <a:endParaRPr lang="fr-FR" sz="1100" dirty="0">
              <a:solidFill>
                <a:schemeClr val="tx2"/>
              </a:solidFill>
              <a:latin typeface="Georgia" panose="02040502050405020303" pitchFamily="18" charset="0"/>
            </a:endParaRPr>
          </a:p>
          <a:p>
            <a:pPr marL="0" indent="0" algn="just">
              <a:buNone/>
            </a:pPr>
            <a:r>
              <a:rPr lang="fr-FR" sz="1100" b="1" dirty="0">
                <a:solidFill>
                  <a:schemeClr val="tx2"/>
                </a:solidFill>
                <a:latin typeface="Georgia" panose="02040502050405020303" pitchFamily="18" charset="0"/>
              </a:rPr>
              <a:t>Objectifs opérationnels</a:t>
            </a:r>
          </a:p>
          <a:p>
            <a:pPr algn="just">
              <a:lnSpc>
                <a:spcPct val="110000"/>
              </a:lnSpc>
            </a:pPr>
            <a:r>
              <a:rPr lang="fr-FR" sz="1100" dirty="0">
                <a:solidFill>
                  <a:schemeClr val="tx2"/>
                </a:solidFill>
                <a:latin typeface="Georgia" panose="02040502050405020303" pitchFamily="18" charset="0"/>
              </a:rPr>
              <a:t>Comprendre l’adolescent et sa sexualité,</a:t>
            </a:r>
          </a:p>
          <a:p>
            <a:pPr lvl="0" algn="just">
              <a:lnSpc>
                <a:spcPct val="110000"/>
              </a:lnSpc>
            </a:pPr>
            <a:r>
              <a:rPr lang="fr-FR" sz="1100" dirty="0">
                <a:solidFill>
                  <a:schemeClr val="tx2"/>
                </a:solidFill>
                <a:latin typeface="Georgia" panose="02040502050405020303" pitchFamily="18" charset="0"/>
              </a:rPr>
              <a:t>Mieux appréhender les réactions de la victime (refus de porter plainte, violences, prises de risque, hypersexualisation…),</a:t>
            </a:r>
          </a:p>
          <a:p>
            <a:pPr algn="just">
              <a:lnSpc>
                <a:spcPct val="110000"/>
              </a:lnSpc>
            </a:pPr>
            <a:r>
              <a:rPr lang="fr-FR" sz="1100" dirty="0">
                <a:solidFill>
                  <a:schemeClr val="tx2"/>
                </a:solidFill>
                <a:latin typeface="Georgia" panose="02040502050405020303" pitchFamily="18" charset="0"/>
              </a:rPr>
              <a:t>Comprendre les mécanismes du passage à l’acte violent,</a:t>
            </a:r>
          </a:p>
          <a:p>
            <a:pPr algn="just">
              <a:lnSpc>
                <a:spcPct val="110000"/>
              </a:lnSpc>
            </a:pPr>
            <a:r>
              <a:rPr lang="fr-FR" sz="1100" dirty="0">
                <a:solidFill>
                  <a:schemeClr val="tx2"/>
                </a:solidFill>
                <a:latin typeface="Georgia" panose="02040502050405020303" pitchFamily="18" charset="0"/>
              </a:rPr>
              <a:t> Acquérir des repères juridiques,</a:t>
            </a:r>
          </a:p>
          <a:p>
            <a:pPr lvl="0" algn="just">
              <a:lnSpc>
                <a:spcPct val="110000"/>
              </a:lnSpc>
            </a:pPr>
            <a:r>
              <a:rPr lang="fr-FR" sz="1100" dirty="0">
                <a:solidFill>
                  <a:schemeClr val="tx2"/>
                </a:solidFill>
                <a:latin typeface="Georgia" panose="02040502050405020303" pitchFamily="18" charset="0"/>
              </a:rPr>
              <a:t>Favoriser une démarche réflexive et collective sur une prise en charge pluridisciplinaire, en lien avec le réseau local : accueillir la révélation, informer, orienter et accompagner les victimes de violence,</a:t>
            </a:r>
          </a:p>
          <a:p>
            <a:pPr lvl="0" algn="just">
              <a:lnSpc>
                <a:spcPct val="110000"/>
              </a:lnSpc>
            </a:pPr>
            <a:r>
              <a:rPr lang="fr-FR" sz="1100" dirty="0">
                <a:solidFill>
                  <a:schemeClr val="tx2"/>
                </a:solidFill>
                <a:latin typeface="Georgia" panose="02040502050405020303" pitchFamily="18" charset="0"/>
              </a:rPr>
              <a:t>Savoir prendre en charge : postures à privilégier.</a:t>
            </a:r>
          </a:p>
        </p:txBody>
      </p:sp>
      <p:sp>
        <p:nvSpPr>
          <p:cNvPr id="6" name="Content Placeholder 5"/>
          <p:cNvSpPr>
            <a:spLocks noGrp="1"/>
          </p:cNvSpPr>
          <p:nvPr>
            <p:ph sz="half" idx="2"/>
          </p:nvPr>
        </p:nvSpPr>
        <p:spPr>
          <a:xfrm>
            <a:off x="7623259" y="3271476"/>
            <a:ext cx="3964978" cy="3411711"/>
          </a:xfrm>
        </p:spPr>
        <p:txBody>
          <a:bodyPr>
            <a:noAutofit/>
          </a:bodyPr>
          <a:lstStyle/>
          <a:p>
            <a:pPr marL="0" indent="0" algn="just">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endParaRPr lang="fr-FR" sz="1200" b="1" dirty="0">
              <a:solidFill>
                <a:schemeClr val="tx2"/>
              </a:solidFill>
              <a:latin typeface="Georgia" panose="02040502050405020303" pitchFamily="18" charset="0"/>
            </a:endParaRP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 et outils pour la pratique</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p>
          <a:p>
            <a:pPr marL="0" indent="0">
              <a:lnSpc>
                <a:spcPct val="110000"/>
              </a:lnSpc>
              <a:buNone/>
            </a:pPr>
            <a:r>
              <a:rPr lang="fr-FR" sz="1400" b="1" dirty="0">
                <a:solidFill>
                  <a:schemeClr val="tx2"/>
                </a:solidFill>
                <a:latin typeface="Georgia" panose="02040502050405020303" pitchFamily="18" charset="0"/>
              </a:rPr>
              <a:t>Méthode d’évaluation</a:t>
            </a:r>
            <a:endParaRPr lang="fr-FR" sz="1200" dirty="0">
              <a:solidFill>
                <a:schemeClr val="tx2"/>
              </a:solidFill>
              <a:latin typeface="Georgia" panose="02040502050405020303" pitchFamily="18" charset="0"/>
            </a:endParaRP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évaluation des connaissances</a:t>
            </a:r>
            <a:endParaRPr lang="fr-FR" sz="1400" b="1" dirty="0">
              <a:solidFill>
                <a:schemeClr val="tx2"/>
              </a:solidFill>
              <a:latin typeface="Georgia" panose="02040502050405020303" pitchFamily="18" charset="0"/>
            </a:endParaRPr>
          </a:p>
          <a:p>
            <a:pPr marL="0" indent="0" algn="just">
              <a:buNone/>
            </a:pPr>
            <a:r>
              <a:rPr lang="fr-FR" sz="1400" b="1" dirty="0">
                <a:solidFill>
                  <a:schemeClr val="tx2"/>
                </a:solidFill>
                <a:latin typeface="Georgia" panose="02040502050405020303" pitchFamily="18" charset="0"/>
              </a:rPr>
              <a:t>Intervenant.es </a:t>
            </a:r>
            <a:r>
              <a:rPr lang="fr-FR" sz="1400" dirty="0">
                <a:solidFill>
                  <a:schemeClr val="tx2"/>
                </a:solidFill>
                <a:latin typeface="Georgia" panose="02040502050405020303" pitchFamily="18" charset="0"/>
              </a:rPr>
              <a:t>(selon sessions) :</a:t>
            </a:r>
          </a:p>
          <a:p>
            <a:pPr marL="0" indent="0">
              <a:buNone/>
            </a:pPr>
            <a:r>
              <a:rPr lang="fr-FR" sz="1200" dirty="0">
                <a:solidFill>
                  <a:schemeClr val="tx2"/>
                </a:solidFill>
                <a:latin typeface="Georgia" panose="02040502050405020303" pitchFamily="18" charset="0"/>
              </a:rPr>
              <a:t>Psychologues, Juristes, Médecins</a:t>
            </a:r>
          </a:p>
        </p:txBody>
      </p:sp>
      <p:sp>
        <p:nvSpPr>
          <p:cNvPr id="7" name="TextBox 6"/>
          <p:cNvSpPr txBox="1"/>
          <p:nvPr/>
        </p:nvSpPr>
        <p:spPr>
          <a:xfrm>
            <a:off x="191386" y="287079"/>
            <a:ext cx="646814" cy="246221"/>
          </a:xfrm>
          <a:prstGeom prst="rect">
            <a:avLst/>
          </a:prstGeom>
          <a:noFill/>
        </p:spPr>
        <p:txBody>
          <a:bodyPr wrap="square" rtlCol="0">
            <a:spAutoFit/>
          </a:bodyPr>
          <a:lstStyle/>
          <a:p>
            <a:endParaRPr lang="fr-FR" sz="1000" dirty="0"/>
          </a:p>
        </p:txBody>
      </p:sp>
      <p:sp>
        <p:nvSpPr>
          <p:cNvPr id="8" name="Double Bracket 7"/>
          <p:cNvSpPr/>
          <p:nvPr/>
        </p:nvSpPr>
        <p:spPr>
          <a:xfrm>
            <a:off x="5353663" y="1136856"/>
            <a:ext cx="1401999" cy="91412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fr-FR" dirty="0">
                <a:latin typeface="Cantata One" panose="02060503070700060704" pitchFamily="18" charset="0"/>
                <a:sym typeface="Webdings" panose="05030102010509060703" pitchFamily="18" charset="2"/>
              </a:rPr>
              <a:t></a:t>
            </a:r>
            <a:endParaRPr lang="fr-FR" dirty="0">
              <a:latin typeface="Cantata One" panose="02060503070700060704" pitchFamily="18" charset="0"/>
            </a:endParaRPr>
          </a:p>
          <a:p>
            <a:pPr algn="ctr"/>
            <a:r>
              <a:rPr lang="fr-FR" sz="1100" dirty="0">
                <a:solidFill>
                  <a:schemeClr val="tx2"/>
                </a:solidFill>
                <a:latin typeface="Georgia" panose="02040502050405020303" pitchFamily="18" charset="0"/>
              </a:rPr>
              <a:t>Psychologues, Pédopsychiatres : voir page 8  </a:t>
            </a:r>
          </a:p>
          <a:p>
            <a:pPr algn="ctr"/>
            <a:endParaRPr lang="fr-FR" sz="1100" dirty="0">
              <a:solidFill>
                <a:srgbClr val="FF0000"/>
              </a:solidFill>
              <a:latin typeface="Georgia" panose="02040502050405020303" pitchFamily="18" charset="0"/>
            </a:endParaRPr>
          </a:p>
          <a:p>
            <a:pPr algn="ctr"/>
            <a:endParaRPr lang="fr-FR" sz="1000" dirty="0">
              <a:solidFill>
                <a:srgbClr val="FF0000"/>
              </a:solidFill>
              <a:latin typeface="Cantata One" panose="020605030707000607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10" name="Double Bracket 9"/>
          <p:cNvSpPr/>
          <p:nvPr/>
        </p:nvSpPr>
        <p:spPr>
          <a:xfrm>
            <a:off x="7398327" y="946714"/>
            <a:ext cx="4599710" cy="1982693"/>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Selon l'INED 8,8% des femmes et 2,8% des hommes en France déclarent avoir subi un rapport ou une tentative de rapport sexuel forcé avant l'âge de 18 ans (2008), dans la majorité des cas, l'auteur est connu de la victime.</a:t>
            </a:r>
            <a:r>
              <a:rPr lang="fr-FR" sz="1200" dirty="0">
                <a:latin typeface="Century Gothic" panose="020B0502020202020204" pitchFamily="34" charset="0"/>
              </a:rPr>
              <a:t> </a:t>
            </a:r>
          </a:p>
          <a:p>
            <a:pPr algn="just"/>
            <a:endParaRPr lang="fr-FR" sz="1200" dirty="0">
              <a:latin typeface="Century Gothic" panose="020B0502020202020204" pitchFamily="34" charset="0"/>
            </a:endParaRPr>
          </a:p>
          <a:p>
            <a:pPr algn="r"/>
            <a:endParaRPr lang="fr-FR" sz="500" dirty="0">
              <a:latin typeface="Century Gothic" panose="020B0502020202020204" pitchFamily="34" charset="0"/>
            </a:endParaRPr>
          </a:p>
          <a:p>
            <a:pPr algn="r"/>
            <a:r>
              <a:rPr lang="fr-FR" sz="1100" dirty="0">
                <a:solidFill>
                  <a:schemeClr val="tx2"/>
                </a:solidFill>
                <a:latin typeface="Century Gothic" panose="020B0502020202020204" pitchFamily="34" charset="0"/>
              </a:rPr>
              <a:t>« Cette formation m’a permis de mieux comprendre le traumatisme psychique de l’adolescent suite à un acte de violence » </a:t>
            </a:r>
          </a:p>
          <a:p>
            <a:pPr algn="r"/>
            <a:r>
              <a:rPr lang="fr-FR" sz="1100" i="1" dirty="0">
                <a:solidFill>
                  <a:schemeClr val="tx2"/>
                </a:solidFill>
                <a:latin typeface="Century Gothic" panose="020B0502020202020204" pitchFamily="34" charset="0"/>
              </a:rPr>
              <a:t>Travailleuse sociale ASE, Tarbes, Hautes-Pyrénées</a:t>
            </a:r>
          </a:p>
        </p:txBody>
      </p:sp>
      <p:sp>
        <p:nvSpPr>
          <p:cNvPr id="12" name="TextBox 11"/>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70D49753-B861-487F-8F7C-FF690E96F59F}"/>
              </a:ext>
            </a:extLst>
          </p:cNvPr>
          <p:cNvSpPr>
            <a:spLocks noGrp="1"/>
          </p:cNvSpPr>
          <p:nvPr>
            <p:ph type="sldNum" sz="quarter" idx="12"/>
          </p:nvPr>
        </p:nvSpPr>
        <p:spPr/>
        <p:txBody>
          <a:bodyPr/>
          <a:lstStyle/>
          <a:p>
            <a:fld id="{E855878C-A324-4A54-BFC8-E1905C812A6D}" type="slidenum">
              <a:rPr lang="fr-FR" smtClean="0"/>
              <a:t>7</a:t>
            </a:fld>
            <a:endParaRPr lang="fr-FR" dirty="0"/>
          </a:p>
        </p:txBody>
      </p:sp>
    </p:spTree>
    <p:extLst>
      <p:ext uri="{BB962C8B-B14F-4D97-AF65-F5344CB8AC3E}">
        <p14:creationId xmlns:p14="http://schemas.microsoft.com/office/powerpoint/2010/main" val="156502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58381" y="365125"/>
            <a:ext cx="9733619" cy="4508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Accueillir et Accompagner </a:t>
            </a:r>
            <a:r>
              <a:rPr lang="fr-FR" sz="1800" b="1" cap="small" dirty="0" err="1">
                <a:solidFill>
                  <a:schemeClr val="tx2"/>
                </a:solidFill>
                <a:latin typeface="Georgia" panose="02040502050405020303" pitchFamily="18" charset="0"/>
              </a:rPr>
              <a:t>un.e</a:t>
            </a:r>
            <a:r>
              <a:rPr lang="fr-FR" sz="1800" b="1" cap="small" dirty="0">
                <a:solidFill>
                  <a:schemeClr val="tx2"/>
                </a:solidFill>
                <a:latin typeface="Georgia" panose="02040502050405020303" pitchFamily="18" charset="0"/>
              </a:rPr>
              <a:t> </a:t>
            </a:r>
            <a:r>
              <a:rPr lang="fr-FR" sz="1800" b="1" cap="small" dirty="0" err="1">
                <a:solidFill>
                  <a:schemeClr val="tx2"/>
                </a:solidFill>
                <a:latin typeface="Georgia" panose="02040502050405020303" pitchFamily="18" charset="0"/>
              </a:rPr>
              <a:t>adolescent.e</a:t>
            </a:r>
            <a:r>
              <a:rPr lang="fr-FR" sz="1800" b="1" cap="small" dirty="0">
                <a:solidFill>
                  <a:schemeClr val="tx2"/>
                </a:solidFill>
                <a:latin typeface="Georgia" panose="02040502050405020303" pitchFamily="18" charset="0"/>
              </a:rPr>
              <a:t> victime de violences sexuelles</a:t>
            </a:r>
          </a:p>
          <a:p>
            <a:r>
              <a:rPr lang="fr-FR" sz="1800" b="1" cap="small" dirty="0">
                <a:solidFill>
                  <a:schemeClr val="tx2"/>
                </a:solidFill>
                <a:latin typeface="Georgia" panose="02040502050405020303" pitchFamily="18" charset="0"/>
              </a:rPr>
              <a:t>en consultation psychologique</a:t>
            </a:r>
          </a:p>
        </p:txBody>
      </p:sp>
      <p:sp>
        <p:nvSpPr>
          <p:cNvPr id="6" name="Content Placeholder 4"/>
          <p:cNvSpPr txBox="1">
            <a:spLocks/>
          </p:cNvSpPr>
          <p:nvPr/>
        </p:nvSpPr>
        <p:spPr>
          <a:xfrm>
            <a:off x="264226" y="1000845"/>
            <a:ext cx="6610710" cy="5272955"/>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100" dirty="0">
                <a:solidFill>
                  <a:schemeClr val="tx2"/>
                </a:solidFill>
                <a:latin typeface="Georgia" panose="02040502050405020303" pitchFamily="18" charset="0"/>
                <a:ea typeface="FangSong" panose="02010609060101010101" pitchFamily="49" charset="-122"/>
              </a:rPr>
              <a:t> jours LIEU : TOULOUSE </a:t>
            </a:r>
          </a:p>
          <a:p>
            <a:pPr algn="just">
              <a:buFont typeface="Wingdings" panose="05000000000000000000" pitchFamily="2" charset="2"/>
              <a:buChar char="º"/>
            </a:pPr>
            <a:r>
              <a:rPr lang="fr-FR" sz="1100" dirty="0">
                <a:solidFill>
                  <a:schemeClr val="tx2"/>
                </a:solidFill>
                <a:latin typeface="Georgia" panose="02040502050405020303" pitchFamily="18" charset="0"/>
                <a:ea typeface="FangSong" panose="02010609060101010101" pitchFamily="49" charset="-122"/>
              </a:rPr>
              <a:t>Dates : nous contacter</a:t>
            </a:r>
          </a:p>
          <a:p>
            <a:pPr marL="0" indent="0" algn="just">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100" dirty="0">
                <a:solidFill>
                  <a:schemeClr val="tx2"/>
                </a:solidFill>
                <a:latin typeface="Georgia" panose="02040502050405020303" pitchFamily="18" charset="0"/>
                <a:ea typeface="FangSong" panose="02010609060101010101" pitchFamily="49" charset="-122"/>
              </a:rPr>
              <a:t>Psychologues, pédopsychiatres</a:t>
            </a:r>
          </a:p>
          <a:p>
            <a:pPr marL="0" indent="0" algn="just">
              <a:lnSpc>
                <a:spcPct val="110000"/>
              </a:lnSpc>
              <a:buNone/>
            </a:pPr>
            <a:r>
              <a:rPr lang="fr-FR" sz="1100" dirty="0">
                <a:solidFill>
                  <a:schemeClr val="tx2"/>
                </a:solidFill>
                <a:latin typeface="Georgia" panose="02040502050405020303" pitchFamily="18" charset="0"/>
                <a:ea typeface="FangSong" panose="02010609060101010101" pitchFamily="49" charset="-122"/>
                <a:sym typeface="Webdings" panose="05030102010509060703" pitchFamily="18" charset="2"/>
              </a:rPr>
              <a:t> De 9 à 12 participants</a:t>
            </a:r>
            <a:endParaRPr lang="fr-FR" sz="1100" dirty="0">
              <a:solidFill>
                <a:schemeClr val="tx2"/>
              </a:solidFill>
              <a:latin typeface="Georgia" panose="02040502050405020303" pitchFamily="18" charset="0"/>
            </a:endParaRPr>
          </a:p>
          <a:p>
            <a:pPr>
              <a:buFont typeface="Wingdings 2"/>
              <a:buChar char="R"/>
            </a:pPr>
            <a:r>
              <a:rPr lang="fr-FR" sz="1100" dirty="0">
                <a:solidFill>
                  <a:schemeClr val="tx2"/>
                </a:solidFill>
                <a:latin typeface="Georgia" panose="02040502050405020303" pitchFamily="18" charset="0"/>
              </a:rPr>
              <a:t>Pas de prérequis MAIS ouverts uniquement aux psychologues et pédopsychiatres</a:t>
            </a:r>
          </a:p>
          <a:p>
            <a:pPr marL="0" indent="0" algn="just">
              <a:buFont typeface="Arial" panose="020B0604020202020204" pitchFamily="34" charset="0"/>
              <a:buNone/>
            </a:pPr>
            <a:endParaRPr lang="fr-FR" sz="1100" dirty="0">
              <a:solidFill>
                <a:schemeClr val="tx2"/>
              </a:solidFill>
              <a:latin typeface="Georgia" panose="02040502050405020303" pitchFamily="18" charset="0"/>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a:t>
            </a:r>
            <a:r>
              <a:rPr lang="fr-FR" sz="1100" dirty="0">
                <a:solidFill>
                  <a:schemeClr val="tx2"/>
                </a:solidFill>
                <a:latin typeface="Georgia" panose="02040502050405020303" pitchFamily="18" charset="0"/>
              </a:rPr>
              <a:t> </a:t>
            </a:r>
          </a:p>
          <a:p>
            <a:pPr marL="0" indent="0" algn="just">
              <a:lnSpc>
                <a:spcPct val="110000"/>
              </a:lnSpc>
              <a:buFont typeface="Arial" panose="020B0604020202020204" pitchFamily="34" charset="0"/>
              <a:buNone/>
            </a:pPr>
            <a:r>
              <a:rPr lang="fr-FR" sz="1100" dirty="0">
                <a:solidFill>
                  <a:schemeClr val="tx2"/>
                </a:solidFill>
                <a:latin typeface="Georgia" panose="02040502050405020303" pitchFamily="18" charset="0"/>
              </a:rPr>
              <a:t>Améliorer l’accueil et l’accompagnement des adolescent.es victimes de violences sexuelles.</a:t>
            </a:r>
          </a:p>
          <a:p>
            <a:pPr marL="0" indent="0" algn="just">
              <a:buFont typeface="Arial" panose="020B0604020202020204" pitchFamily="34" charset="0"/>
              <a:buNone/>
            </a:pPr>
            <a:endParaRPr lang="fr-FR" sz="1100" dirty="0">
              <a:solidFill>
                <a:schemeClr val="tx2"/>
              </a:solidFill>
              <a:latin typeface="Georgia" panose="02040502050405020303" pitchFamily="18" charset="0"/>
            </a:endParaRPr>
          </a:p>
          <a:p>
            <a:pPr marL="0" indent="0" algn="just">
              <a:buFont typeface="Arial" panose="020B0604020202020204" pitchFamily="34" charset="0"/>
              <a:buNone/>
            </a:pPr>
            <a:r>
              <a:rPr lang="fr-FR" sz="1100" b="1" dirty="0">
                <a:solidFill>
                  <a:schemeClr val="tx2"/>
                </a:solidFill>
                <a:latin typeface="Georgia" panose="02040502050405020303" pitchFamily="18" charset="0"/>
              </a:rPr>
              <a:t>Objectifs opérationnels</a:t>
            </a:r>
          </a:p>
          <a:p>
            <a:pPr algn="just">
              <a:lnSpc>
                <a:spcPct val="110000"/>
              </a:lnSpc>
            </a:pPr>
            <a:r>
              <a:rPr lang="fr-FR" sz="1100" dirty="0">
                <a:solidFill>
                  <a:schemeClr val="tx2"/>
                </a:solidFill>
                <a:latin typeface="Georgia" panose="02040502050405020303" pitchFamily="18" charset="0"/>
              </a:rPr>
              <a:t>Actualiser des connaissances sur les différents types de violences sexuelles et leurs conséquences sur la santé,</a:t>
            </a:r>
          </a:p>
          <a:p>
            <a:pPr lvl="0" algn="just">
              <a:lnSpc>
                <a:spcPct val="110000"/>
              </a:lnSpc>
            </a:pPr>
            <a:r>
              <a:rPr lang="fr-FR" sz="1100" dirty="0">
                <a:solidFill>
                  <a:schemeClr val="tx2"/>
                </a:solidFill>
                <a:latin typeface="Georgia" panose="02040502050405020303" pitchFamily="18" charset="0"/>
              </a:rPr>
              <a:t>Mieux appréhender les réactions de la victime (refus de porter plainte, violences, prises de risque, </a:t>
            </a:r>
            <a:r>
              <a:rPr lang="fr-FR" sz="1100" dirty="0" err="1">
                <a:solidFill>
                  <a:schemeClr val="tx2"/>
                </a:solidFill>
                <a:latin typeface="Georgia" panose="02040502050405020303" pitchFamily="18" charset="0"/>
              </a:rPr>
              <a:t>hypersexualisation</a:t>
            </a:r>
            <a:r>
              <a:rPr lang="fr-FR" sz="1100" dirty="0">
                <a:solidFill>
                  <a:schemeClr val="tx2"/>
                </a:solidFill>
                <a:latin typeface="Georgia" panose="02040502050405020303" pitchFamily="18" charset="0"/>
              </a:rPr>
              <a:t>…),</a:t>
            </a:r>
          </a:p>
          <a:p>
            <a:pPr algn="just">
              <a:lnSpc>
                <a:spcPct val="110000"/>
              </a:lnSpc>
            </a:pPr>
            <a:r>
              <a:rPr lang="fr-FR" sz="1100" dirty="0">
                <a:solidFill>
                  <a:schemeClr val="tx2"/>
                </a:solidFill>
                <a:latin typeface="Georgia" panose="02040502050405020303" pitchFamily="18" charset="0"/>
              </a:rPr>
              <a:t>Comprendre les mécanismes du passage à l’acte violent,</a:t>
            </a:r>
          </a:p>
          <a:p>
            <a:pPr algn="just">
              <a:lnSpc>
                <a:spcPct val="110000"/>
              </a:lnSpc>
            </a:pPr>
            <a:r>
              <a:rPr lang="fr-FR" sz="1100" dirty="0">
                <a:solidFill>
                  <a:schemeClr val="tx2"/>
                </a:solidFill>
                <a:latin typeface="Georgia" panose="02040502050405020303" pitchFamily="18" charset="0"/>
              </a:rPr>
              <a:t>Favoriser une démarche réflexive et collective sur une prise en charge pluridisciplinaire en lien avec le réseau local : accueillir la révélation, informer, orienter et accompagner les victimes de violence.</a:t>
            </a:r>
          </a:p>
          <a:p>
            <a:pPr algn="just">
              <a:lnSpc>
                <a:spcPct val="110000"/>
              </a:lnSpc>
            </a:pPr>
            <a:endParaRPr lang="fr-FR" sz="1100" dirty="0">
              <a:solidFill>
                <a:schemeClr val="tx2"/>
              </a:solidFill>
              <a:latin typeface="Georgia" panose="02040502050405020303" pitchFamily="18" charset="0"/>
            </a:endParaRPr>
          </a:p>
          <a:p>
            <a:pPr>
              <a:buFont typeface="Wingdings 2"/>
              <a:buChar char="R"/>
            </a:pPr>
            <a:endParaRPr lang="fr-FR" sz="1100" dirty="0">
              <a:solidFill>
                <a:schemeClr val="tx2"/>
              </a:solidFill>
              <a:latin typeface="Georgia" panose="02040502050405020303" pitchFamily="18" charset="0"/>
            </a:endParaRPr>
          </a:p>
        </p:txBody>
      </p:sp>
      <p:sp>
        <p:nvSpPr>
          <p:cNvPr id="7" name="Content Placeholder 5"/>
          <p:cNvSpPr txBox="1">
            <a:spLocks/>
          </p:cNvSpPr>
          <p:nvPr/>
        </p:nvSpPr>
        <p:spPr>
          <a:xfrm>
            <a:off x="7430610" y="3009529"/>
            <a:ext cx="4237553" cy="37119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endParaRPr lang="fr-FR" sz="1200" b="1" dirty="0">
              <a:solidFill>
                <a:schemeClr val="tx2"/>
              </a:solidFill>
              <a:latin typeface="Georgia" panose="02040502050405020303" pitchFamily="18" charset="0"/>
            </a:endParaRP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 </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endParaRPr lang="fr-FR" sz="1200" b="1" dirty="0">
              <a:solidFill>
                <a:schemeClr val="tx2"/>
              </a:solidFill>
              <a:latin typeface="Georgia" panose="02040502050405020303" pitchFamily="18" charset="0"/>
            </a:endParaRPr>
          </a:p>
          <a:p>
            <a:pPr marL="0" lvl="0" indent="0">
              <a:lnSpc>
                <a:spcPct val="110000"/>
              </a:lnSpc>
              <a:buNone/>
            </a:pPr>
            <a:r>
              <a:rPr lang="fr-FR" sz="1400" b="1" dirty="0">
                <a:solidFill>
                  <a:schemeClr val="tx2"/>
                </a:solidFill>
                <a:latin typeface="Georgia" panose="02040502050405020303" pitchFamily="18" charset="0"/>
              </a:rPr>
              <a:t>Méthode d’évaluation </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d’évaluation des connaissances</a:t>
            </a:r>
          </a:p>
          <a:p>
            <a:pPr lvl="0">
              <a:lnSpc>
                <a:spcPct val="110000"/>
              </a:lnSpc>
              <a:buFont typeface="Wingdings 2" panose="05020102010507070707" pitchFamily="18" charset="2"/>
              <a:buChar char="R"/>
            </a:pPr>
            <a:endParaRPr lang="fr-FR" sz="1200" dirty="0">
              <a:solidFill>
                <a:schemeClr val="tx2"/>
              </a:solidFill>
              <a:latin typeface="Georgia" panose="02040502050405020303" pitchFamily="18" charset="0"/>
            </a:endParaRPr>
          </a:p>
          <a:p>
            <a:pPr marL="0" lvl="0" indent="0" algn="just">
              <a:buNone/>
            </a:pPr>
            <a:r>
              <a:rPr lang="fr-FR" sz="1400" b="1" dirty="0">
                <a:solidFill>
                  <a:srgbClr val="44546A"/>
                </a:solidFill>
                <a:latin typeface="Georgia" panose="02040502050405020303" pitchFamily="18" charset="0"/>
              </a:rPr>
              <a:t>Intervenant.es </a:t>
            </a:r>
            <a:r>
              <a:rPr lang="fr-FR" sz="1400" dirty="0">
                <a:solidFill>
                  <a:srgbClr val="44546A"/>
                </a:solidFill>
                <a:latin typeface="Georgia" panose="02040502050405020303" pitchFamily="18" charset="0"/>
              </a:rPr>
              <a:t>(selon sessions)</a:t>
            </a:r>
          </a:p>
          <a:p>
            <a:pPr marL="0" lvl="0" indent="0">
              <a:buNone/>
            </a:pPr>
            <a:r>
              <a:rPr lang="fr-FR" sz="1200" dirty="0">
                <a:solidFill>
                  <a:srgbClr val="44546A"/>
                </a:solidFill>
                <a:latin typeface="Georgia" panose="02040502050405020303" pitchFamily="18" charset="0"/>
              </a:rPr>
              <a:t>Psychologues et Médecins</a:t>
            </a:r>
          </a:p>
        </p:txBody>
      </p:sp>
      <p:sp>
        <p:nvSpPr>
          <p:cNvPr id="8" name="TextBox 7"/>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11" name="Double Bracket 10"/>
          <p:cNvSpPr/>
          <p:nvPr/>
        </p:nvSpPr>
        <p:spPr>
          <a:xfrm>
            <a:off x="7549279" y="1347014"/>
            <a:ext cx="4337921" cy="1454689"/>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Le suivi thérapeutique des victimes de violences joue un rôle majeur dans la prévention de symptômes, troubles et pathologies pouvant persister à l’âge adulte.</a:t>
            </a:r>
          </a:p>
          <a:p>
            <a:pPr algn="r"/>
            <a:endParaRPr lang="fr-FR" sz="1100" dirty="0">
              <a:latin typeface="Century Gothic" panose="020B0502020202020204" pitchFamily="34" charset="0"/>
            </a:endParaRPr>
          </a:p>
          <a:p>
            <a:pPr algn="r"/>
            <a:r>
              <a:rPr lang="fr-FR" sz="1100" dirty="0">
                <a:solidFill>
                  <a:schemeClr val="tx2"/>
                </a:solidFill>
                <a:latin typeface="Century Gothic" panose="020B0502020202020204" pitchFamily="34" charset="0"/>
              </a:rPr>
              <a:t>« Excellent programme et interventions de qualité »</a:t>
            </a:r>
          </a:p>
          <a:p>
            <a:pPr algn="r"/>
            <a:r>
              <a:rPr lang="fr-FR" sz="1100" i="1" dirty="0">
                <a:solidFill>
                  <a:schemeClr val="tx2"/>
                </a:solidFill>
                <a:latin typeface="Century Gothic" panose="020B0502020202020204" pitchFamily="34" charset="0"/>
              </a:rPr>
              <a:t>Psychologue IME, Nice, Alpes-Maritimes</a:t>
            </a:r>
          </a:p>
        </p:txBody>
      </p:sp>
      <p:sp>
        <p:nvSpPr>
          <p:cNvPr id="13" name="TextBox 12"/>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2" name="Espace réservé du numéro de diapositive 1">
            <a:extLst>
              <a:ext uri="{FF2B5EF4-FFF2-40B4-BE49-F238E27FC236}">
                <a16:creationId xmlns:a16="http://schemas.microsoft.com/office/drawing/2014/main" id="{EA97A8F9-440E-4FB7-9916-5457E87DF0C3}"/>
              </a:ext>
            </a:extLst>
          </p:cNvPr>
          <p:cNvSpPr>
            <a:spLocks noGrp="1"/>
          </p:cNvSpPr>
          <p:nvPr>
            <p:ph type="sldNum" sz="quarter" idx="12"/>
          </p:nvPr>
        </p:nvSpPr>
        <p:spPr>
          <a:xfrm>
            <a:off x="8650941" y="6356350"/>
            <a:ext cx="2743200" cy="365125"/>
          </a:xfrm>
        </p:spPr>
        <p:txBody>
          <a:bodyPr/>
          <a:lstStyle/>
          <a:p>
            <a:fld id="{E855878C-A324-4A54-BFC8-E1905C812A6D}" type="slidenum">
              <a:rPr lang="fr-FR" smtClean="0"/>
              <a:t>8</a:t>
            </a:fld>
            <a:endParaRPr lang="fr-FR" dirty="0"/>
          </a:p>
        </p:txBody>
      </p:sp>
    </p:spTree>
    <p:extLst>
      <p:ext uri="{BB962C8B-B14F-4D97-AF65-F5344CB8AC3E}">
        <p14:creationId xmlns:p14="http://schemas.microsoft.com/office/powerpoint/2010/main" val="390220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2458381" y="328709"/>
            <a:ext cx="9542234" cy="5563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cap="small" dirty="0">
                <a:solidFill>
                  <a:schemeClr val="tx2"/>
                </a:solidFill>
                <a:latin typeface="Georgia" panose="02040502050405020303" pitchFamily="18" charset="0"/>
              </a:rPr>
              <a:t>Accueillir, Accompagner, Orienter une personne en souffrance psychologique </a:t>
            </a:r>
            <a:r>
              <a:rPr lang="fr-FR" sz="1600" b="1" cap="small" dirty="0">
                <a:solidFill>
                  <a:schemeClr val="tx2"/>
                </a:solidFill>
                <a:latin typeface="Georgia" panose="02040502050405020303" pitchFamily="18" charset="0"/>
              </a:rPr>
              <a:t>(Dépression, Stress Post-Traumatique &amp; Risque Suicidaire)</a:t>
            </a:r>
          </a:p>
        </p:txBody>
      </p:sp>
      <p:sp>
        <p:nvSpPr>
          <p:cNvPr id="3" name="Content Placeholder 4"/>
          <p:cNvSpPr txBox="1">
            <a:spLocks/>
          </p:cNvSpPr>
          <p:nvPr/>
        </p:nvSpPr>
        <p:spPr>
          <a:xfrm>
            <a:off x="271774" y="1058531"/>
            <a:ext cx="6629925" cy="532995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buFont typeface="Wingdings" panose="05000000000000000000" pitchFamily="2" charset="2"/>
              <a:buChar char="º"/>
            </a:pPr>
            <a:r>
              <a:rPr lang="fr-FR" sz="1200" dirty="0">
                <a:solidFill>
                  <a:schemeClr val="tx2"/>
                </a:solidFill>
                <a:latin typeface="Georgia" panose="02040502050405020303" pitchFamily="18" charset="0"/>
                <a:ea typeface="FangSong" panose="02010609060101010101" pitchFamily="49" charset="-122"/>
                <a:sym typeface="Wingdings" panose="05000000000000000000" pitchFamily="2" charset="2"/>
              </a:rPr>
              <a:t>Formation de 2</a:t>
            </a:r>
            <a:r>
              <a:rPr lang="fr-FR" sz="1200" dirty="0">
                <a:solidFill>
                  <a:schemeClr val="tx2"/>
                </a:solidFill>
                <a:latin typeface="Georgia" panose="02040502050405020303" pitchFamily="18" charset="0"/>
                <a:ea typeface="FangSong" panose="02010609060101010101" pitchFamily="49" charset="-122"/>
              </a:rPr>
              <a:t> jours LIEU : TOULOUSE </a:t>
            </a:r>
          </a:p>
          <a:p>
            <a:pPr>
              <a:buFont typeface="Wingdings" panose="05000000000000000000" pitchFamily="2" charset="2"/>
              <a:buChar char="º"/>
            </a:pPr>
            <a:r>
              <a:rPr lang="fr-FR" sz="1200" dirty="0">
                <a:solidFill>
                  <a:schemeClr val="tx2"/>
                </a:solidFill>
                <a:latin typeface="Georgia" panose="02040502050405020303" pitchFamily="18" charset="0"/>
                <a:ea typeface="FangSong" panose="02010609060101010101" pitchFamily="49" charset="-122"/>
              </a:rPr>
              <a:t>Dates : nous contacter</a:t>
            </a:r>
          </a:p>
          <a:p>
            <a:pPr marL="0" indent="0">
              <a:buNone/>
            </a:pPr>
            <a:r>
              <a:rPr lang="fr-FR" sz="1200" dirty="0">
                <a:solidFill>
                  <a:schemeClr val="tx2"/>
                </a:solidFill>
                <a:latin typeface="Georgia" panose="02040502050405020303" pitchFamily="18" charset="0"/>
                <a:ea typeface="FangSong" panose="02010609060101010101" pitchFamily="49" charset="-122"/>
                <a:sym typeface="Webdings" panose="05030102010509060703" pitchFamily="18" charset="2"/>
              </a:rPr>
              <a:t></a:t>
            </a:r>
            <a:r>
              <a:rPr lang="fr-FR" sz="1200" dirty="0" err="1">
                <a:solidFill>
                  <a:schemeClr val="tx2"/>
                </a:solidFill>
                <a:latin typeface="Georgia" panose="02040502050405020303" pitchFamily="18" charset="0"/>
                <a:ea typeface="FangSong" panose="02010609060101010101" pitchFamily="49" charset="-122"/>
              </a:rPr>
              <a:t>Professionnel.les</a:t>
            </a:r>
            <a:r>
              <a:rPr lang="fr-FR" sz="1200" dirty="0">
                <a:solidFill>
                  <a:schemeClr val="tx2"/>
                </a:solidFill>
                <a:latin typeface="Georgia" panose="02040502050405020303" pitchFamily="18" charset="0"/>
                <a:ea typeface="FangSong" panose="02010609060101010101" pitchFamily="49" charset="-122"/>
              </a:rPr>
              <a:t> tout secteur</a:t>
            </a:r>
          </a:p>
          <a:p>
            <a:pPr marL="0" indent="0">
              <a:lnSpc>
                <a:spcPct val="110000"/>
              </a:lnSpc>
              <a:buFont typeface="Arial" panose="020B0604020202020204" pitchFamily="34" charset="0"/>
              <a:buNone/>
            </a:pPr>
            <a:r>
              <a:rPr lang="fr-FR" sz="1200" dirty="0">
                <a:solidFill>
                  <a:schemeClr val="tx2"/>
                </a:solidFill>
                <a:latin typeface="Georgia" panose="02040502050405020303" pitchFamily="18" charset="0"/>
                <a:ea typeface="FangSong" panose="02010609060101010101" pitchFamily="49" charset="-122"/>
                <a:sym typeface="Webdings" panose="05030102010509060703" pitchFamily="18" charset="2"/>
              </a:rPr>
              <a:t>de 12 à 15 participants</a:t>
            </a:r>
            <a:endParaRPr lang="fr-FR" sz="1200" dirty="0">
              <a:solidFill>
                <a:schemeClr val="tx2"/>
              </a:solidFill>
              <a:latin typeface="Georgia" panose="02040502050405020303" pitchFamily="18" charset="0"/>
            </a:endParaRPr>
          </a:p>
          <a:p>
            <a:pPr marL="0" indent="0">
              <a:buNone/>
            </a:pPr>
            <a:r>
              <a:rPr lang="fr-FR" sz="1200" dirty="0">
                <a:solidFill>
                  <a:schemeClr val="tx2"/>
                </a:solidFill>
                <a:latin typeface="Georgia" panose="02040502050405020303" pitchFamily="18" charset="0"/>
                <a:sym typeface="Wingdings 2" panose="05020102010507070707" pitchFamily="18" charset="2"/>
              </a:rPr>
              <a:t> </a:t>
            </a:r>
            <a:r>
              <a:rPr lang="fr-FR" sz="1200" dirty="0">
                <a:solidFill>
                  <a:schemeClr val="tx2"/>
                </a:solidFill>
                <a:latin typeface="Georgia" panose="02040502050405020303" pitchFamily="18" charset="0"/>
              </a:rPr>
              <a:t>Pas de prérequis</a:t>
            </a:r>
            <a:endParaRPr lang="fr-FR" sz="1200" dirty="0">
              <a:solidFill>
                <a:schemeClr val="tx2"/>
              </a:solidFill>
              <a:latin typeface="Georgia" panose="02040502050405020303" pitchFamily="18" charset="0"/>
              <a:ea typeface="FangSong" panose="02010609060101010101" pitchFamily="49" charset="-122"/>
            </a:endParaRPr>
          </a:p>
          <a:p>
            <a:pPr marL="0" indent="0">
              <a:buNone/>
            </a:pPr>
            <a:endParaRPr lang="fr-FR" sz="1200" dirty="0">
              <a:solidFill>
                <a:schemeClr val="tx2"/>
              </a:solidFill>
              <a:latin typeface="Georgia" panose="02040502050405020303" pitchFamily="18" charset="0"/>
            </a:endParaRPr>
          </a:p>
          <a:p>
            <a:pPr marL="0" indent="0">
              <a:buNone/>
            </a:pPr>
            <a:r>
              <a:rPr lang="fr-FR" sz="1200" b="1" dirty="0">
                <a:solidFill>
                  <a:schemeClr val="tx2"/>
                </a:solidFill>
                <a:latin typeface="Georgia" panose="02040502050405020303" pitchFamily="18" charset="0"/>
              </a:rPr>
              <a:t>Objectif </a:t>
            </a:r>
          </a:p>
          <a:p>
            <a:pPr marL="0" indent="0" algn="just">
              <a:lnSpc>
                <a:spcPct val="110000"/>
              </a:lnSpc>
              <a:buFont typeface="Arial" panose="020B0604020202020204" pitchFamily="34" charset="0"/>
              <a:buNone/>
            </a:pPr>
            <a:r>
              <a:rPr lang="fr-FR" sz="1200" dirty="0">
                <a:solidFill>
                  <a:schemeClr val="tx2"/>
                </a:solidFill>
                <a:latin typeface="Georgia" panose="02040502050405020303" pitchFamily="18" charset="0"/>
              </a:rPr>
              <a:t>Accompagner la pratique des </a:t>
            </a:r>
            <a:r>
              <a:rPr lang="fr-FR" sz="1200" dirty="0" err="1">
                <a:solidFill>
                  <a:schemeClr val="tx2"/>
                </a:solidFill>
                <a:latin typeface="Georgia" panose="02040502050405020303" pitchFamily="18" charset="0"/>
              </a:rPr>
              <a:t>professionnel.les</a:t>
            </a:r>
            <a:r>
              <a:rPr lang="fr-FR" sz="1200" dirty="0">
                <a:solidFill>
                  <a:schemeClr val="tx2"/>
                </a:solidFill>
                <a:latin typeface="Georgia" panose="02040502050405020303" pitchFamily="18" charset="0"/>
              </a:rPr>
              <a:t>  dans la prise en charge de la personne en souffrance psychologique</a:t>
            </a:r>
          </a:p>
          <a:p>
            <a:pPr marL="0" indent="0" algn="just">
              <a:buFont typeface="Arial" panose="020B0604020202020204" pitchFamily="34" charset="0"/>
              <a:buNone/>
            </a:pPr>
            <a:endParaRPr lang="fr-FR" sz="1200" dirty="0">
              <a:solidFill>
                <a:schemeClr val="tx2"/>
              </a:solidFill>
              <a:latin typeface="Georgia" panose="02040502050405020303" pitchFamily="18" charset="0"/>
            </a:endParaRPr>
          </a:p>
          <a:p>
            <a:pPr marL="0" indent="0" algn="just">
              <a:buFont typeface="Arial" panose="020B0604020202020204" pitchFamily="34" charset="0"/>
              <a:buNone/>
            </a:pPr>
            <a:r>
              <a:rPr lang="fr-FR" sz="1200" b="1" dirty="0">
                <a:solidFill>
                  <a:schemeClr val="tx2"/>
                </a:solidFill>
                <a:latin typeface="Georgia" panose="02040502050405020303" pitchFamily="18" charset="0"/>
              </a:rPr>
              <a:t>Objectifs opérationnels</a:t>
            </a:r>
          </a:p>
          <a:p>
            <a:pPr lvl="0">
              <a:lnSpc>
                <a:spcPct val="110000"/>
              </a:lnSpc>
            </a:pPr>
            <a:r>
              <a:rPr lang="fr-FR" sz="1200" dirty="0">
                <a:solidFill>
                  <a:schemeClr val="tx2"/>
                </a:solidFill>
                <a:latin typeface="Georgia" panose="02040502050405020303" pitchFamily="18" charset="0"/>
              </a:rPr>
              <a:t>Dépister les symptômes de la dépression,</a:t>
            </a:r>
          </a:p>
          <a:p>
            <a:pPr lvl="0">
              <a:lnSpc>
                <a:spcPct val="110000"/>
              </a:lnSpc>
            </a:pPr>
            <a:r>
              <a:rPr lang="fr-FR" sz="1200" dirty="0">
                <a:solidFill>
                  <a:schemeClr val="tx2"/>
                </a:solidFill>
                <a:latin typeface="Georgia" panose="02040502050405020303" pitchFamily="18" charset="0"/>
              </a:rPr>
              <a:t>Evaluer l’urgence et le risque de passage à l’acte suicidaire,</a:t>
            </a:r>
          </a:p>
          <a:p>
            <a:pPr lvl="0">
              <a:lnSpc>
                <a:spcPct val="110000"/>
              </a:lnSpc>
            </a:pPr>
            <a:r>
              <a:rPr lang="fr-FR" sz="1200" dirty="0">
                <a:solidFill>
                  <a:schemeClr val="tx2"/>
                </a:solidFill>
                <a:latin typeface="Georgia" panose="02040502050405020303" pitchFamily="18" charset="0"/>
              </a:rPr>
              <a:t>Développer des compétences en termes de savoir-être et savoir-faire face à un patient en souffrance psychologique,</a:t>
            </a:r>
          </a:p>
          <a:p>
            <a:pPr lvl="0">
              <a:lnSpc>
                <a:spcPct val="110000"/>
              </a:lnSpc>
            </a:pPr>
            <a:r>
              <a:rPr lang="fr-FR" sz="1200" dirty="0">
                <a:solidFill>
                  <a:schemeClr val="tx2"/>
                </a:solidFill>
                <a:latin typeface="Georgia" panose="02040502050405020303" pitchFamily="18" charset="0"/>
              </a:rPr>
              <a:t>Orienter selon les besoins (réseau local)</a:t>
            </a:r>
          </a:p>
        </p:txBody>
      </p:sp>
      <p:sp>
        <p:nvSpPr>
          <p:cNvPr id="4" name="Content Placeholder 5"/>
          <p:cNvSpPr txBox="1">
            <a:spLocks/>
          </p:cNvSpPr>
          <p:nvPr/>
        </p:nvSpPr>
        <p:spPr>
          <a:xfrm>
            <a:off x="7679184" y="3163317"/>
            <a:ext cx="3892342" cy="33659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400" b="1" dirty="0">
                <a:solidFill>
                  <a:schemeClr val="tx2"/>
                </a:solidFill>
                <a:latin typeface="Georgia" panose="02040502050405020303" pitchFamily="18" charset="0"/>
              </a:rPr>
              <a:t>Méthodes pédagogiques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Démarche participative et interactive</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Apports théoriques et méthodologiques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Analyse des pratiques professionnelles à partir de situations rencontrées par les stagiaires</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Vidéos</a:t>
            </a:r>
          </a:p>
          <a:p>
            <a:pPr>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Remise d’un dossier pédagogique dématérialisé</a:t>
            </a:r>
          </a:p>
          <a:p>
            <a:pPr marL="0" indent="0">
              <a:lnSpc>
                <a:spcPct val="110000"/>
              </a:lnSpc>
              <a:buNone/>
            </a:pPr>
            <a:r>
              <a:rPr lang="fr-FR" sz="1400" b="1" dirty="0">
                <a:solidFill>
                  <a:schemeClr val="tx2"/>
                </a:solidFill>
                <a:latin typeface="Georgia" panose="02040502050405020303" pitchFamily="18" charset="0"/>
              </a:rPr>
              <a:t>Méthode d’évaluation </a:t>
            </a:r>
            <a:r>
              <a:rPr lang="fr-FR" sz="1200" dirty="0">
                <a:solidFill>
                  <a:schemeClr val="tx2"/>
                </a:solidFill>
                <a:latin typeface="Georgia" panose="02040502050405020303" pitchFamily="18" charset="0"/>
              </a:rPr>
              <a:t>:</a:t>
            </a:r>
          </a:p>
          <a:p>
            <a:pPr lvl="0">
              <a:lnSpc>
                <a:spcPct val="110000"/>
              </a:lnSpc>
              <a:buFont typeface="Wingdings 2" panose="05020102010507070707" pitchFamily="18" charset="2"/>
              <a:buChar char="R"/>
            </a:pPr>
            <a:r>
              <a:rPr lang="fr-FR" sz="1200" dirty="0">
                <a:solidFill>
                  <a:schemeClr val="tx2"/>
                </a:solidFill>
                <a:latin typeface="Georgia" panose="02040502050405020303" pitchFamily="18" charset="0"/>
              </a:rPr>
              <a:t>Quizz d’évaluation des connaissances</a:t>
            </a:r>
          </a:p>
          <a:p>
            <a:pPr marL="0" indent="0" algn="just">
              <a:buFont typeface="Arial" panose="020B0604020202020204" pitchFamily="34" charset="0"/>
              <a:buNone/>
            </a:pPr>
            <a:r>
              <a:rPr lang="fr-FR" sz="1400" b="1" dirty="0">
                <a:solidFill>
                  <a:schemeClr val="tx2"/>
                </a:solidFill>
                <a:latin typeface="Georgia" panose="02040502050405020303" pitchFamily="18" charset="0"/>
              </a:rPr>
              <a:t>Intervenant</a:t>
            </a:r>
            <a:r>
              <a:rPr lang="fr-FR" sz="1400" dirty="0">
                <a:solidFill>
                  <a:schemeClr val="tx2"/>
                </a:solidFill>
                <a:latin typeface="Georgia" panose="02040502050405020303" pitchFamily="18" charset="0"/>
              </a:rPr>
              <a:t> : psychologue</a:t>
            </a:r>
          </a:p>
        </p:txBody>
      </p:sp>
      <p:sp>
        <p:nvSpPr>
          <p:cNvPr id="5" name="TextBox 4"/>
          <p:cNvSpPr txBox="1"/>
          <p:nvPr/>
        </p:nvSpPr>
        <p:spPr>
          <a:xfrm>
            <a:off x="191386" y="287079"/>
            <a:ext cx="646814" cy="246221"/>
          </a:xfrm>
          <a:prstGeom prst="rect">
            <a:avLst/>
          </a:prstGeom>
          <a:noFill/>
        </p:spPr>
        <p:txBody>
          <a:bodyPr wrap="square" rtlCol="0">
            <a:spAutoFit/>
          </a:bodyPr>
          <a:lstStyle/>
          <a:p>
            <a:endParaRPr lang="fr-FR" sz="1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6100"/>
            <a:ext cx="2458380" cy="739826"/>
          </a:xfrm>
          <a:prstGeom prst="rect">
            <a:avLst/>
          </a:prstGeom>
        </p:spPr>
      </p:pic>
      <p:sp>
        <p:nvSpPr>
          <p:cNvPr id="7" name="Double Bracket 6"/>
          <p:cNvSpPr/>
          <p:nvPr/>
        </p:nvSpPr>
        <p:spPr>
          <a:xfrm>
            <a:off x="7462811" y="1058531"/>
            <a:ext cx="4457415" cy="1931346"/>
          </a:xfrm>
          <a:prstGeom prst="bracketPair">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r>
              <a:rPr lang="fr-FR" sz="1200" dirty="0">
                <a:solidFill>
                  <a:schemeClr val="accent1"/>
                </a:solidFill>
                <a:latin typeface="Century Gothic" panose="020B0502020202020204" pitchFamily="34" charset="0"/>
              </a:rPr>
              <a:t>Le Ministère des Affaires sociales, de la Santé et des Droits des femmes, indique que plus de 10.000 personnes meurent par suicide en France chaque année et entre 176.000 et 200.000 tentatives de suicide sont prises en charge chaque année, par les urgences hospitalières (2014). </a:t>
            </a:r>
          </a:p>
          <a:p>
            <a:pPr algn="just"/>
            <a:endParaRPr lang="fr-FR" sz="1200" dirty="0">
              <a:solidFill>
                <a:schemeClr val="accent1"/>
              </a:solidFill>
              <a:latin typeface="Century Gothic" panose="020B0502020202020204" pitchFamily="34" charset="0"/>
            </a:endParaRPr>
          </a:p>
          <a:p>
            <a:pPr algn="r"/>
            <a:r>
              <a:rPr lang="fr-FR" sz="1100" dirty="0">
                <a:solidFill>
                  <a:schemeClr val="tx2"/>
                </a:solidFill>
                <a:latin typeface="Century Gothic" panose="020B0502020202020204" pitchFamily="34" charset="0"/>
              </a:rPr>
              <a:t>« Formatrices très pédagogues, à l’écoute et disponibles »</a:t>
            </a:r>
          </a:p>
          <a:p>
            <a:pPr algn="r"/>
            <a:r>
              <a:rPr lang="fr-FR" sz="1100" i="1" dirty="0">
                <a:solidFill>
                  <a:schemeClr val="tx2"/>
                </a:solidFill>
                <a:latin typeface="Century Gothic" panose="020B0502020202020204" pitchFamily="34" charset="0"/>
              </a:rPr>
              <a:t>Infirmière en pédopsychiatrie, Agen, Lot-et-Garonne</a:t>
            </a:r>
          </a:p>
          <a:p>
            <a:pPr algn="just"/>
            <a:r>
              <a:rPr lang="fr-FR" sz="1200" dirty="0">
                <a:solidFill>
                  <a:schemeClr val="tx2"/>
                </a:solidFill>
                <a:latin typeface="Georgia" panose="02040502050405020303" pitchFamily="18" charset="0"/>
              </a:rPr>
              <a:t> </a:t>
            </a:r>
          </a:p>
        </p:txBody>
      </p:sp>
      <p:sp>
        <p:nvSpPr>
          <p:cNvPr id="11" name="TextBox 10"/>
          <p:cNvSpPr txBox="1"/>
          <p:nvPr/>
        </p:nvSpPr>
        <p:spPr>
          <a:xfrm>
            <a:off x="2151074" y="6388489"/>
            <a:ext cx="4457544" cy="276999"/>
          </a:xfrm>
          <a:prstGeom prst="rect">
            <a:avLst/>
          </a:prstGeom>
          <a:noFill/>
        </p:spPr>
        <p:txBody>
          <a:bodyPr wrap="square" rtlCol="0">
            <a:spAutoFit/>
          </a:bodyPr>
          <a:lstStyle/>
          <a:p>
            <a:r>
              <a:rPr lang="fr-FR" sz="1200" b="1" dirty="0">
                <a:solidFill>
                  <a:schemeClr val="tx2"/>
                </a:solidFill>
                <a:latin typeface="Georgia" panose="02040502050405020303" pitchFamily="18" charset="0"/>
              </a:rPr>
              <a:t>Pré-inscription gratuite en ligne </a:t>
            </a:r>
            <a:r>
              <a:rPr lang="fr-FR" sz="1200" dirty="0">
                <a:solidFill>
                  <a:schemeClr val="tx2"/>
                </a:solidFill>
                <a:latin typeface="Georgia" panose="02040502050405020303" pitchFamily="18" charset="0"/>
              </a:rPr>
              <a:t>: </a:t>
            </a:r>
            <a:r>
              <a:rPr lang="fr-FR" sz="1200" dirty="0">
                <a:solidFill>
                  <a:schemeClr val="tx2"/>
                </a:solidFill>
                <a:latin typeface="Georgia" panose="02040502050405020303" pitchFamily="18" charset="0"/>
                <a:hlinkClick r:id="rId3"/>
              </a:rPr>
              <a:t>cliquez sur le lien</a:t>
            </a:r>
            <a:endParaRPr lang="fr-FR" sz="1200" dirty="0">
              <a:solidFill>
                <a:schemeClr val="tx2"/>
              </a:solidFill>
              <a:latin typeface="Georgia" panose="02040502050405020303" pitchFamily="18" charset="0"/>
            </a:endParaRPr>
          </a:p>
        </p:txBody>
      </p:sp>
      <p:sp>
        <p:nvSpPr>
          <p:cNvPr id="8" name="Espace réservé du numéro de diapositive 7">
            <a:extLst>
              <a:ext uri="{FF2B5EF4-FFF2-40B4-BE49-F238E27FC236}">
                <a16:creationId xmlns:a16="http://schemas.microsoft.com/office/drawing/2014/main" id="{F4479B32-8E1E-465D-AA62-DE30D9D83F1D}"/>
              </a:ext>
            </a:extLst>
          </p:cNvPr>
          <p:cNvSpPr>
            <a:spLocks noGrp="1"/>
          </p:cNvSpPr>
          <p:nvPr>
            <p:ph type="sldNum" sz="quarter" idx="12"/>
          </p:nvPr>
        </p:nvSpPr>
        <p:spPr/>
        <p:txBody>
          <a:bodyPr/>
          <a:lstStyle/>
          <a:p>
            <a:fld id="{E855878C-A324-4A54-BFC8-E1905C812A6D}" type="slidenum">
              <a:rPr lang="fr-FR" smtClean="0"/>
              <a:t>9</a:t>
            </a:fld>
            <a:endParaRPr lang="fr-FR"/>
          </a:p>
        </p:txBody>
      </p:sp>
    </p:spTree>
    <p:extLst>
      <p:ext uri="{BB962C8B-B14F-4D97-AF65-F5344CB8AC3E}">
        <p14:creationId xmlns:p14="http://schemas.microsoft.com/office/powerpoint/2010/main" val="304631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04EE679A3A3342A10235E9FCBB4296" ma:contentTypeVersion="8" ma:contentTypeDescription="Crée un document." ma:contentTypeScope="" ma:versionID="2c86e7400a95503411b10c8d0248658f">
  <xsd:schema xmlns:xsd="http://www.w3.org/2001/XMLSchema" xmlns:xs="http://www.w3.org/2001/XMLSchema" xmlns:p="http://schemas.microsoft.com/office/2006/metadata/properties" xmlns:ns2="9b4ff214-178d-483a-956b-171b53262fa6" targetNamespace="http://schemas.microsoft.com/office/2006/metadata/properties" ma:root="true" ma:fieldsID="67bfb89f0ca7e6d2aad14373ad155003" ns2:_="">
    <xsd:import namespace="9b4ff214-178d-483a-956b-171b53262f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ff214-178d-483a-956b-171b53262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A8E3AD-F862-4823-9D3D-CC452227B714}"/>
</file>

<file path=customXml/itemProps2.xml><?xml version="1.0" encoding="utf-8"?>
<ds:datastoreItem xmlns:ds="http://schemas.openxmlformats.org/officeDocument/2006/customXml" ds:itemID="{4AF993C5-C0DF-45DE-83AD-BBC01D8ADF0E}"/>
</file>

<file path=customXml/itemProps3.xml><?xml version="1.0" encoding="utf-8"?>
<ds:datastoreItem xmlns:ds="http://schemas.openxmlformats.org/officeDocument/2006/customXml" ds:itemID="{34F9C8AA-1FE1-485D-B0AC-E6EE6EE70F80}"/>
</file>

<file path=docProps/app.xml><?xml version="1.0" encoding="utf-8"?>
<Properties xmlns="http://schemas.openxmlformats.org/officeDocument/2006/extended-properties" xmlns:vt="http://schemas.openxmlformats.org/officeDocument/2006/docPropsVTypes">
  <Template/>
  <TotalTime>11</TotalTime>
  <Words>3493</Words>
  <Application>Microsoft Office PowerPoint</Application>
  <PresentationFormat>Grand écran</PresentationFormat>
  <Paragraphs>465</Paragraphs>
  <Slides>14</Slides>
  <Notes>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14</vt:i4>
      </vt:variant>
    </vt:vector>
  </HeadingPairs>
  <TitlesOfParts>
    <vt:vector size="26" baseType="lpstr">
      <vt:lpstr>Arial</vt:lpstr>
      <vt:lpstr>Bookman Old Style</vt:lpstr>
      <vt:lpstr>Calibri</vt:lpstr>
      <vt:lpstr>Calibri Light</vt:lpstr>
      <vt:lpstr>Cantata One</vt:lpstr>
      <vt:lpstr>Century Gothic</vt:lpstr>
      <vt:lpstr>Courier New</vt:lpstr>
      <vt:lpstr>Gabriola</vt:lpstr>
      <vt:lpstr>Georgia</vt:lpstr>
      <vt:lpstr>Wingdings</vt:lpstr>
      <vt:lpstr>Wingdings 2</vt:lpstr>
      <vt:lpstr>Office Theme</vt:lpstr>
      <vt:lpstr>Les formations professionnelles 2022</vt:lpstr>
      <vt:lpstr>Les formations professionnelles : sommaire</vt:lpstr>
      <vt:lpstr>Le Réseau PREVIOS à votre écoute</vt:lpstr>
      <vt:lpstr>Présentation PowerPoint</vt:lpstr>
      <vt:lpstr>Présentation PowerPoint</vt:lpstr>
      <vt:lpstr>Présentation PowerPoint</vt:lpstr>
      <vt:lpstr>Accueillir et Accompagner un.e adolescent.e victime de violences sexuelles</vt:lpstr>
      <vt:lpstr>Présentation PowerPoint</vt:lpstr>
      <vt:lpstr>Présentation PowerPoint</vt:lpstr>
      <vt:lpstr>Présentation PowerPoint</vt:lpstr>
      <vt:lpstr>Présentation PowerPoint</vt:lpstr>
      <vt:lpstr>Tarifs, prise en charge &amp; informations pratiques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Vaudois</dc:creator>
  <cp:lastModifiedBy>Réseau PREVIOS</cp:lastModifiedBy>
  <cp:revision>385</cp:revision>
  <dcterms:created xsi:type="dcterms:W3CDTF">2016-10-10T09:10:19Z</dcterms:created>
  <dcterms:modified xsi:type="dcterms:W3CDTF">2021-12-20T20:00:25Z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0x010100EA04EE679A3A3342A10235E9FCBB4296</vt:lpwstr>
  </property>
</Properties>
</file>